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56" r:id="rId3"/>
    <p:sldId id="262" r:id="rId4"/>
    <p:sldId id="267" r:id="rId5"/>
    <p:sldId id="266" r:id="rId6"/>
    <p:sldId id="276" r:id="rId7"/>
    <p:sldId id="258" r:id="rId8"/>
    <p:sldId id="259" r:id="rId9"/>
    <p:sldId id="268" r:id="rId10"/>
    <p:sldId id="269" r:id="rId11"/>
    <p:sldId id="263" r:id="rId12"/>
    <p:sldId id="264" r:id="rId13"/>
    <p:sldId id="270" r:id="rId14"/>
    <p:sldId id="271" r:id="rId15"/>
    <p:sldId id="272" r:id="rId16"/>
    <p:sldId id="273" r:id="rId17"/>
    <p:sldId id="274" r:id="rId18"/>
    <p:sldId id="275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01E1B-3D8D-403D-839D-344BEC0E50D6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632A5-1A1B-41D7-80CF-74FB1008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7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6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lvl="1" indent="-227013"/>
            <a:r>
              <a:rPr lang="en-US" sz="2000" smtClean="0"/>
              <a:t>If you repeat your sample 20 times at 95% CI, then the confidence limits around the sample means will include the true population mean 19 times.</a:t>
            </a:r>
            <a:endParaRPr lang="en-US" sz="1600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52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3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4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8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0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0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9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6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67E79-0B82-46EF-A9DF-00B5700BF8D4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5638-5250-4A34-AD4A-2B79AD44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7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970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Calculating Standard Error, 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934" y="2249424"/>
            <a:ext cx="4786346" cy="239402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sz="2400" dirty="0"/>
              <a:t>Calculate standard deviation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Divide standard deviation by square root of sample size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24" y="2357430"/>
            <a:ext cx="2857520" cy="148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1825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Error of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 = </a:t>
            </a:r>
            <a:r>
              <a:rPr lang="en-US" u="sng" dirty="0" smtClean="0"/>
              <a:t>standard deviation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altLang="en-US" sz="2400" dirty="0"/>
              <a:t>Standard Error of the Mean – allows you to make an inference about how well your sample mean matches with the population mean</a:t>
            </a:r>
          </a:p>
          <a:p>
            <a:pPr lvl="1"/>
            <a:r>
              <a:rPr lang="en-US" altLang="en-US" sz="2000" dirty="0"/>
              <a:t>+/- 2 SEM is equivalent to 95% Confidence Interval</a:t>
            </a:r>
          </a:p>
          <a:p>
            <a:pPr lvl="1"/>
            <a:r>
              <a:rPr lang="en-US" altLang="en-US" sz="2000" dirty="0"/>
              <a:t>Ex: Students can infer with 95% confidence that the true mean for the population lies within the boundaries of the sample mean +/- 2 </a:t>
            </a:r>
            <a:r>
              <a:rPr lang="en-US" altLang="en-US" sz="2000" dirty="0" smtClean="0"/>
              <a:t>SEM</a:t>
            </a:r>
            <a:r>
              <a:rPr lang="en-US" dirty="0" smtClean="0"/>
              <a:t>             </a:t>
            </a:r>
            <a:endParaRPr lang="en-US" dirty="0"/>
          </a:p>
        </p:txBody>
      </p:sp>
      <p:pic>
        <p:nvPicPr>
          <p:cNvPr id="5124" name="Picture 4" descr="http://prismglow.com/mathematics/sqrt/ro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32" y="1919276"/>
            <a:ext cx="924551" cy="115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0522" y="241846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842660" y="2127788"/>
            <a:ext cx="2622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number of data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= 98.25		 Standard deviation = 0.73</a:t>
            </a:r>
          </a:p>
          <a:p>
            <a:endParaRPr lang="en-US" dirty="0"/>
          </a:p>
          <a:p>
            <a:r>
              <a:rPr lang="en-US" dirty="0" smtClean="0"/>
              <a:t>4 students body temperature:  98.6, 97.9, 98.3, 98.2</a:t>
            </a:r>
          </a:p>
          <a:p>
            <a:r>
              <a:rPr lang="en-US" dirty="0" smtClean="0"/>
              <a:t>SEM= </a:t>
            </a:r>
            <a:r>
              <a:rPr lang="en-US" u="sng" dirty="0" smtClean="0"/>
              <a:t>SD</a:t>
            </a:r>
            <a:r>
              <a:rPr lang="en-US" dirty="0" smtClean="0"/>
              <a:t>            SEM= 0.73/2 = 0.365</a:t>
            </a:r>
          </a:p>
          <a:p>
            <a:endParaRPr lang="en-US" dirty="0"/>
          </a:p>
          <a:p>
            <a:r>
              <a:rPr lang="en-US" dirty="0" smtClean="0"/>
              <a:t>Bars:   98.25 + 2(0.365) and 98.25 – 2(0.365)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endParaRPr lang="en-US" dirty="0"/>
          </a:p>
        </p:txBody>
      </p:sp>
      <p:pic>
        <p:nvPicPr>
          <p:cNvPr id="4" name="Picture 4" descr="http://prismglow.com/mathematics/sqrt/roo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09" y="3423449"/>
            <a:ext cx="924551" cy="115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48519" y="383573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60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71546"/>
            <a:ext cx="4471990" cy="3643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b="1" dirty="0" smtClean="0">
                <a:solidFill>
                  <a:schemeClr val="accent6">
                    <a:lumMod val="50000"/>
                  </a:schemeClr>
                </a:solidFill>
              </a:rPr>
              <a:t>How do we use Standard Error?</a:t>
            </a:r>
          </a:p>
          <a:p>
            <a:endParaRPr lang="en-CA" dirty="0" smtClean="0"/>
          </a:p>
          <a:p>
            <a:pPr>
              <a:buNone/>
            </a:pPr>
            <a:r>
              <a:rPr lang="en-CA" b="1" dirty="0" smtClean="0"/>
              <a:t>Create bar graph</a:t>
            </a:r>
          </a:p>
          <a:p>
            <a:r>
              <a:rPr lang="en-CA" sz="2400" dirty="0"/>
              <a:t>mean on Y-axis</a:t>
            </a:r>
          </a:p>
          <a:p>
            <a:r>
              <a:rPr lang="en-CA" sz="2400" dirty="0"/>
              <a:t>sample(s) on the X-axis</a:t>
            </a:r>
          </a:p>
          <a:p>
            <a:r>
              <a:rPr lang="en-CA" sz="2400" dirty="0"/>
              <a:t>chemical 1 mean = 30 cm</a:t>
            </a:r>
          </a:p>
          <a:p>
            <a:r>
              <a:rPr lang="en-CA" sz="2400" dirty="0"/>
              <a:t>chemical 2 mean = 50 cm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1" y="1071546"/>
            <a:ext cx="3944747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422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43050"/>
            <a:ext cx="3971924" cy="2428892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Add error bars!</a:t>
            </a:r>
          </a:p>
          <a:p>
            <a:r>
              <a:rPr lang="en-CA" sz="2400" dirty="0"/>
              <a:t>± SE</a:t>
            </a:r>
          </a:p>
          <a:p>
            <a:r>
              <a:rPr lang="en-CA" sz="2400" dirty="0"/>
              <a:t>Indicate in figure caption that error bars represent standard error (SE)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7438" y="1142985"/>
            <a:ext cx="3929090" cy="463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259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406" y="1500174"/>
            <a:ext cx="4686304" cy="3071834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Analyze</a:t>
            </a:r>
            <a:r>
              <a:rPr lang="en-CA" dirty="0" smtClean="0"/>
              <a:t>!</a:t>
            </a:r>
          </a:p>
          <a:p>
            <a:r>
              <a:rPr lang="en-CA" sz="2400" dirty="0"/>
              <a:t>Look for overlap of error lines:</a:t>
            </a:r>
          </a:p>
          <a:p>
            <a:pPr lvl="1"/>
            <a:r>
              <a:rPr lang="en-CA" b="1" dirty="0">
                <a:solidFill>
                  <a:schemeClr val="accent6">
                    <a:lumMod val="50000"/>
                  </a:schemeClr>
                </a:solidFill>
              </a:rPr>
              <a:t>If they overlap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:  The difference is not significant</a:t>
            </a:r>
          </a:p>
          <a:p>
            <a:pPr lvl="1"/>
            <a:r>
              <a:rPr lang="en-CA" b="1" dirty="0">
                <a:solidFill>
                  <a:schemeClr val="accent6">
                    <a:lumMod val="50000"/>
                  </a:schemeClr>
                </a:solidFill>
              </a:rPr>
              <a:t>If they don’t overlap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:  </a:t>
            </a:r>
            <a:br>
              <a:rPr lang="en-CA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The difference </a:t>
            </a:r>
            <a:r>
              <a:rPr lang="en-CA" u="sng" dirty="0">
                <a:solidFill>
                  <a:schemeClr val="accent6">
                    <a:lumMod val="50000"/>
                  </a:schemeClr>
                </a:solidFill>
              </a:rPr>
              <a:t>may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</a:rPr>
              <a:t> be significant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7438" y="1142985"/>
            <a:ext cx="3929090" cy="463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324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214818"/>
            <a:ext cx="8229600" cy="2359718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Which is a valid statement?</a:t>
            </a:r>
          </a:p>
          <a:p>
            <a:r>
              <a:rPr lang="en-CA" sz="2400" dirty="0"/>
              <a:t>Fish2Whale food caused the most fish growth</a:t>
            </a:r>
          </a:p>
          <a:p>
            <a:r>
              <a:rPr lang="en-CA" sz="2400" dirty="0"/>
              <a:t>Fish2Whale food caused more fish growth than did Budget </a:t>
            </a:r>
            <a:r>
              <a:rPr lang="en-CA" sz="2400" dirty="0" err="1"/>
              <a:t>Fude</a:t>
            </a:r>
            <a:endParaRPr lang="en-CA" sz="24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08" y="642918"/>
            <a:ext cx="546460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881158" y="4429133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9720" y="4929199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00B050"/>
                </a:solidFill>
                <a:sym typeface="Wingdings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7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7546" y="1142984"/>
            <a:ext cx="3614734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Statements</a:t>
            </a:r>
            <a:r>
              <a:rPr lang="en-CA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/>
              <a:t>In all four regions, more males exhibited the trait measured than did females. </a:t>
            </a:r>
          </a:p>
          <a:p>
            <a:pPr>
              <a:buFont typeface="Arial" pitchFamily="34" charset="0"/>
              <a:buChar char="•"/>
            </a:pPr>
            <a:endParaRPr lang="en-CA" sz="2400" dirty="0"/>
          </a:p>
          <a:p>
            <a:pPr>
              <a:buFont typeface="Arial" pitchFamily="34" charset="0"/>
              <a:buChar char="•"/>
            </a:pPr>
            <a:r>
              <a:rPr lang="en-CA" sz="2400" dirty="0"/>
              <a:t>More males in region 3 exhibited the measured trait than did females </a:t>
            </a:r>
          </a:p>
          <a:p>
            <a:endParaRPr lang="en-CA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34" y="1357298"/>
            <a:ext cx="41338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624670" y="1393867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32" y="3378600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00B050"/>
                </a:solidFill>
                <a:sym typeface="Wingdings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45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314" y="785794"/>
            <a:ext cx="4143404" cy="5572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b="1" dirty="0" smtClean="0"/>
              <a:t>Mean belief scores for misleading ads </a:t>
            </a:r>
          </a:p>
          <a:p>
            <a:pPr lvl="1"/>
            <a:r>
              <a:rPr lang="en-CA" dirty="0" err="1" smtClean="0"/>
              <a:t>vmPFC</a:t>
            </a:r>
            <a:r>
              <a:rPr lang="en-CA" dirty="0" smtClean="0"/>
              <a:t> = damage to </a:t>
            </a:r>
            <a:r>
              <a:rPr lang="en-CA" dirty="0" err="1" smtClean="0"/>
              <a:t>ventromedial</a:t>
            </a:r>
            <a:r>
              <a:rPr lang="en-CA" dirty="0" smtClean="0"/>
              <a:t> prefrontal cortex</a:t>
            </a:r>
          </a:p>
          <a:p>
            <a:pPr lvl="1">
              <a:buNone/>
            </a:pP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BDC = brain damaged comparison group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/>
              <a:t>Statements</a:t>
            </a:r>
            <a:r>
              <a:rPr lang="en-CA" dirty="0" smtClean="0"/>
              <a:t>: 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The </a:t>
            </a:r>
            <a:r>
              <a:rPr lang="en-CA" dirty="0" err="1" smtClean="0"/>
              <a:t>vmPFC</a:t>
            </a:r>
            <a:r>
              <a:rPr lang="en-CA" dirty="0" smtClean="0"/>
              <a:t> group identified fewer ads as misleading than did the normal group </a:t>
            </a:r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The BDC group identified more ads as misleading than did the normal group. 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4" y="928671"/>
            <a:ext cx="41148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 rot="16200000">
            <a:off x="-363052" y="3086053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/>
              <a:t># of ads identified as misleading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10314" y="4714885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FF0000"/>
                </a:solidFill>
                <a:sym typeface="Wingdings"/>
              </a:rPr>
              <a:t></a:t>
            </a:r>
            <a:endParaRPr lang="en-CA" sz="6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8876" y="3357563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rgbClr val="00B050"/>
                </a:solidFill>
                <a:sym typeface="Wingdings"/>
              </a:rPr>
              <a:t></a:t>
            </a:r>
            <a:endParaRPr lang="en-CA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312" y="0"/>
            <a:ext cx="10515600" cy="1325563"/>
          </a:xfrm>
        </p:spPr>
        <p:txBody>
          <a:bodyPr/>
          <a:lstStyle/>
          <a:p>
            <a:r>
              <a:rPr lang="en-US" dirty="0" smtClean="0"/>
              <a:t>What you need to 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189" y="1029978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Part 3 Lab:  Graph % change on y and molarity on x; draw a line of best fit to determine the molarity of your potato (where it crosses </a:t>
            </a:r>
            <a:r>
              <a:rPr lang="en-US" smtClean="0"/>
              <a:t>x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Record your potato’s molarity in correct column of class data</a:t>
            </a:r>
          </a:p>
          <a:p>
            <a:r>
              <a:rPr lang="en-US" dirty="0" smtClean="0"/>
              <a:t>Calculate mean molarity of white and sweet </a:t>
            </a:r>
            <a:r>
              <a:rPr lang="en-US" dirty="0" smtClean="0"/>
              <a:t>potatoes</a:t>
            </a:r>
          </a:p>
          <a:p>
            <a:r>
              <a:rPr lang="en-US" dirty="0" smtClean="0"/>
              <a:t>Calculate standard deviation for each potato type</a:t>
            </a:r>
            <a:endParaRPr lang="en-US" dirty="0" smtClean="0"/>
          </a:p>
          <a:p>
            <a:r>
              <a:rPr lang="en-US" dirty="0" smtClean="0"/>
              <a:t>Calculate SEM for each potato type and create a graph comparing the means (including error bars representing 2 SEMs)</a:t>
            </a:r>
          </a:p>
          <a:p>
            <a:r>
              <a:rPr lang="en-US" dirty="0" smtClean="0"/>
              <a:t>Write a conclusion as to whether sweet potatoes are indeed significantly sweeter than white potatoes.  Justify your conclusion using data from your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5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Deviation and Standard Error of the Mean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7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</a:p>
        </p:txBody>
      </p:sp>
      <p:sp>
        <p:nvSpPr>
          <p:cNvPr id="238595" name="Content Placeholder 2"/>
          <p:cNvSpPr>
            <a:spLocks noGrp="1"/>
          </p:cNvSpPr>
          <p:nvPr>
            <p:ph idx="1"/>
          </p:nvPr>
        </p:nvSpPr>
        <p:spPr>
          <a:xfrm>
            <a:off x="1701800" y="1665289"/>
            <a:ext cx="8775700" cy="4408487"/>
          </a:xfrm>
        </p:spPr>
        <p:txBody>
          <a:bodyPr>
            <a:normAutofit/>
          </a:bodyPr>
          <a:lstStyle/>
          <a:p>
            <a:r>
              <a:rPr lang="en-US" sz="4000" dirty="0"/>
              <a:t>Standard Deviation – measure </a:t>
            </a:r>
            <a:r>
              <a:rPr lang="en-US" sz="4000" dirty="0" smtClean="0"/>
              <a:t>how spread out the data is from the mean</a:t>
            </a:r>
            <a:endParaRPr lang="en-US" sz="4000" dirty="0"/>
          </a:p>
          <a:p>
            <a:pPr marL="457200" lvl="1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8597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422"/>
            <a:ext cx="8229600" cy="4357718"/>
          </a:xfrm>
        </p:spPr>
        <p:txBody>
          <a:bodyPr>
            <a:normAutofit/>
          </a:bodyPr>
          <a:lstStyle/>
          <a:p>
            <a:r>
              <a:rPr lang="en-CA" b="1" dirty="0" smtClean="0"/>
              <a:t>Lower standard deviation:</a:t>
            </a:r>
          </a:p>
          <a:p>
            <a:pPr lvl="1"/>
            <a:r>
              <a:rPr lang="en-CA" dirty="0"/>
              <a:t>Data is </a:t>
            </a:r>
            <a:r>
              <a:rPr lang="en-CA" b="1" dirty="0"/>
              <a:t>closer to the mean</a:t>
            </a:r>
          </a:p>
          <a:p>
            <a:pPr lvl="1"/>
            <a:r>
              <a:rPr lang="en-CA" dirty="0"/>
              <a:t>Greater likelihood that the independent variable is causing the changes in the dependent variable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r>
              <a:rPr lang="en-CA" b="1" dirty="0" smtClean="0"/>
              <a:t>Higher standard deviation:</a:t>
            </a:r>
          </a:p>
          <a:p>
            <a:pPr lvl="1"/>
            <a:r>
              <a:rPr lang="en-CA" dirty="0"/>
              <a:t>Data is more </a:t>
            </a:r>
            <a:r>
              <a:rPr lang="en-CA" b="1" dirty="0"/>
              <a:t>spread out from the mean</a:t>
            </a:r>
          </a:p>
          <a:p>
            <a:pPr lvl="1"/>
            <a:r>
              <a:rPr lang="en-CA" dirty="0"/>
              <a:t>More likely factors, other than the independent variable, are influencing the dependent variable</a:t>
            </a:r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890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76" y="1928802"/>
            <a:ext cx="5786446" cy="432511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sz="2400" dirty="0"/>
              <a:t>Calculate the mean (x)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Determine the difference between each data point, and the mean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Square the </a:t>
            </a:r>
            <a:r>
              <a:rPr lang="en-CA" sz="2400" dirty="0" smtClean="0"/>
              <a:t>differences</a:t>
            </a:r>
            <a:endParaRPr lang="en-CA" sz="2400" dirty="0"/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Sum the squares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Divide by sample size (n) minus 1</a:t>
            </a:r>
          </a:p>
          <a:p>
            <a:pPr marL="624078" indent="-514350">
              <a:buFont typeface="+mj-lt"/>
              <a:buAutoNum type="arabicPeriod"/>
            </a:pPr>
            <a:r>
              <a:rPr lang="en-CA" sz="2400" dirty="0"/>
              <a:t>Take the square root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76" y="2214554"/>
            <a:ext cx="348493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8739206" y="207009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81158" y="1000109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solidFill>
                  <a:schemeClr val="accent6">
                    <a:lumMod val="50000"/>
                  </a:schemeClr>
                </a:solidFill>
              </a:rPr>
              <a:t>Calculating standard deviation, s</a:t>
            </a:r>
          </a:p>
        </p:txBody>
      </p:sp>
    </p:spTree>
    <p:extLst>
      <p:ext uri="{BB962C8B-B14F-4D97-AF65-F5344CB8AC3E}">
        <p14:creationId xmlns:p14="http://schemas.microsoft.com/office/powerpoint/2010/main" val="108177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 bears were captured in Alaska.  Using molecular testing, their ages were determined to be:  5, 4, 9, and 15.</a:t>
            </a:r>
          </a:p>
          <a:p>
            <a:pPr marL="0" indent="0">
              <a:buNone/>
            </a:pPr>
            <a:r>
              <a:rPr lang="en-US" dirty="0" smtClean="0"/>
              <a:t>Based on your sample:</a:t>
            </a:r>
          </a:p>
          <a:p>
            <a:pPr marL="514350" indent="-514350">
              <a:buAutoNum type="alphaUcParenR"/>
            </a:pPr>
            <a:r>
              <a:rPr lang="en-US" dirty="0" smtClean="0"/>
              <a:t>What is the mean age of the bears?</a:t>
            </a:r>
          </a:p>
          <a:p>
            <a:pPr marL="514350" indent="-514350">
              <a:buAutoNum type="alphaUcParenR"/>
            </a:pPr>
            <a:r>
              <a:rPr lang="en-US" dirty="0" smtClean="0"/>
              <a:t>What is the standard deviation?  (Round to nearest tenth)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6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18" name="Picture 3" descr="http://sakowskimath.com/Principles/normalcurve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695326"/>
            <a:ext cx="6018212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40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with 95%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/>
          <a:lstStyle/>
          <a:p>
            <a:r>
              <a:rPr lang="en-US" dirty="0" smtClean="0"/>
              <a:t>+/- 2 standard deviation</a:t>
            </a:r>
          </a:p>
          <a:p>
            <a:r>
              <a:rPr lang="en-US" dirty="0" smtClean="0"/>
              <a:t>Example:  Human body temperature</a:t>
            </a:r>
          </a:p>
          <a:p>
            <a:r>
              <a:rPr lang="en-US" dirty="0" smtClean="0"/>
              <a:t>Mean = 98.25		Standard deviation = 0.73</a:t>
            </a:r>
          </a:p>
          <a:p>
            <a:pPr marL="0" indent="0">
              <a:buNone/>
            </a:pPr>
            <a:r>
              <a:rPr lang="en-US" dirty="0" smtClean="0"/>
              <a:t>1 SD means add 0.73 to 98.25 and subtract 0.73 from 98.25</a:t>
            </a:r>
          </a:p>
          <a:p>
            <a:pPr marL="0" indent="0">
              <a:buNone/>
            </a:pPr>
            <a:r>
              <a:rPr lang="en-US" dirty="0" smtClean="0"/>
              <a:t>Range = 97.52 – 98.98   This is 68% confidence level</a:t>
            </a:r>
          </a:p>
          <a:p>
            <a:pPr marL="0" indent="0">
              <a:buNone/>
            </a:pPr>
            <a:r>
              <a:rPr lang="en-US" dirty="0" smtClean="0"/>
              <a:t>2 SD means add 2(0.73) to 98.25 and subtract 2(0.73) from 98.25</a:t>
            </a:r>
          </a:p>
          <a:p>
            <a:pPr marL="0" indent="0">
              <a:buNone/>
            </a:pPr>
            <a:r>
              <a:rPr lang="en-US" dirty="0" smtClean="0"/>
              <a:t>Range = 96.79 – 99.71   This is 95% confidence level</a:t>
            </a:r>
          </a:p>
          <a:p>
            <a:pPr marL="0" indent="0">
              <a:buNone/>
            </a:pPr>
            <a:r>
              <a:rPr lang="en-US" dirty="0" smtClean="0"/>
              <a:t>*If we counted 10,000 people, we can confidently say 95% of them have a body temperature between 96.79 – 99.71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08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3" y="285007"/>
            <a:ext cx="10960925" cy="61989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dirty="0"/>
              <a:t>Standard Error:</a:t>
            </a:r>
          </a:p>
          <a:p>
            <a:r>
              <a:rPr lang="en-CA" sz="2400" dirty="0"/>
              <a:t>Indication of 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how well the mean of a sample (x) estimates the true mean of a population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μ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endParaRPr lang="en-CA" sz="2400" dirty="0"/>
          </a:p>
          <a:p>
            <a:r>
              <a:rPr lang="en-CA" sz="2400" dirty="0"/>
              <a:t>Measure of accuracy, if the true mean is known</a:t>
            </a:r>
          </a:p>
          <a:p>
            <a:r>
              <a:rPr lang="en-CA" sz="2400" dirty="0"/>
              <a:t>Measure of precision, if true mean is not known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810644" y="2000240"/>
            <a:ext cx="142876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Image result for accuracy vs preci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48" y="2987917"/>
            <a:ext cx="8667791" cy="349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15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653</Words>
  <Application>Microsoft Office PowerPoint</Application>
  <PresentationFormat>Widescreen</PresentationFormat>
  <Paragraphs>104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PowerPoint Presentation</vt:lpstr>
      <vt:lpstr>Standard Deviation and Standard Error of the Mean</vt:lpstr>
      <vt:lpstr>Standard Deviation</vt:lpstr>
      <vt:lpstr>PowerPoint Presentation</vt:lpstr>
      <vt:lpstr>PowerPoint Presentation</vt:lpstr>
      <vt:lpstr>Practice</vt:lpstr>
      <vt:lpstr>PowerPoint Presentation</vt:lpstr>
      <vt:lpstr>Calculate with 95% confidence</vt:lpstr>
      <vt:lpstr>PowerPoint Presentation</vt:lpstr>
      <vt:lpstr>Calculating Standard Error, SE</vt:lpstr>
      <vt:lpstr>Standard Error of the Mean</vt:lpstr>
      <vt:lpstr>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you need to do now: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Deviation and Standard Error of the Mean</dc:title>
  <dc:creator>sljavon</dc:creator>
  <cp:lastModifiedBy>Susan Javon</cp:lastModifiedBy>
  <cp:revision>21</cp:revision>
  <dcterms:created xsi:type="dcterms:W3CDTF">2015-09-17T00:52:40Z</dcterms:created>
  <dcterms:modified xsi:type="dcterms:W3CDTF">2016-09-19T13:03:12Z</dcterms:modified>
</cp:coreProperties>
</file>