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92001-D8A5-494D-8A6F-B57CB06D979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3825-A3C7-4504-B4F1-806769DF3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9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D354965A-645F-402A-B35E-B86B646383F7}" type="slidenum">
              <a:rPr kumimoji="0" lang="en-US" altLang="en-US"/>
              <a:pPr algn="r"/>
              <a:t>2</a:t>
            </a:fld>
            <a:endParaRPr kumimoji="0" lang="en-US" altLang="en-US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78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9148A38A-B184-0341-BDEB-CE893D63E018}" type="slidenum">
              <a:rPr lang="en-US" sz="1200" b="0">
                <a:solidFill>
                  <a:srgbClr val="000000"/>
                </a:solidFill>
              </a:rPr>
              <a:pPr/>
              <a:t>11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sz="1200" dirty="0">
                <a:latin typeface="Arial" pitchFamily="34" charset="0"/>
                <a:cs typeface="Arial" pitchFamily="34" charset="0"/>
              </a:rPr>
              <a:t>Figure 6.18-2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pitchFamily="34" charset="0"/>
                <a:ea typeface="ＭＳ Ｐゴシック" charset="0"/>
                <a:cs typeface="Arial" pitchFamily="34" charset="0"/>
              </a:rPr>
              <a:t>Allosteric regulation of enzyme activity (part 2: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Arial" pitchFamily="34" charset="0"/>
                <a:ea typeface="ＭＳ Ｐゴシック" charset="0"/>
                <a:cs typeface="Arial" pitchFamily="34" charset="0"/>
              </a:rPr>
              <a:t>cooperativity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Arial" pitchFamily="34" charset="0"/>
                <a:ea typeface="ＭＳ Ｐゴシック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41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96D8C06C-EE82-44C2-AD6A-2D7245AD6B3A}" type="slidenum">
              <a:rPr kumimoji="0" lang="en-US" altLang="en-US"/>
              <a:pPr algn="r"/>
              <a:t>12</a:t>
            </a:fld>
            <a:endParaRPr kumimoji="0" lang="en-US" altLang="en-US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81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37FC8B26-756F-4C75-8925-1D3CFAB0B741}" type="slidenum">
              <a:rPr kumimoji="0" lang="en-US" altLang="en-US"/>
              <a:pPr algn="r"/>
              <a:t>13</a:t>
            </a:fld>
            <a:endParaRPr kumimoji="0" lang="en-US" alt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34694"/>
                </a:solidFill>
                <a:latin typeface="Times New Roman" panose="02020603050405020304" pitchFamily="18" charset="0"/>
              </a:rPr>
              <a:t>Figure 8.22 Feedback inhibition in isoleucine synthesis</a:t>
            </a:r>
          </a:p>
        </p:txBody>
      </p:sp>
    </p:spTree>
    <p:extLst>
      <p:ext uri="{BB962C8B-B14F-4D97-AF65-F5344CB8AC3E}">
        <p14:creationId xmlns:p14="http://schemas.microsoft.com/office/powerpoint/2010/main" val="3615161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3B9930AC-ACB9-4D59-9AC1-D5595021611B}" type="slidenum">
              <a:rPr kumimoji="0" lang="en-US" altLang="en-US"/>
              <a:pPr algn="r"/>
              <a:t>14</a:t>
            </a:fld>
            <a:endParaRPr kumimoji="0" lang="en-US" altLang="en-U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04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3ACB1C8D-019A-4081-93A3-6C5FF4C991F1}" type="slidenum">
              <a:rPr kumimoji="0" lang="en-US" altLang="en-US"/>
              <a:pPr algn="r"/>
              <a:t>3</a:t>
            </a:fld>
            <a:endParaRPr kumimoji="0" lang="en-US" alt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8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1A6D8FA4-F122-4EE1-94CA-D54A2AE009E2}" type="slidenum">
              <a:rPr kumimoji="0" lang="en-US" altLang="en-US"/>
              <a:pPr algn="r"/>
              <a:t>4</a:t>
            </a:fld>
            <a:endParaRPr kumimoji="0" lang="en-US" alt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34694"/>
                </a:solidFill>
                <a:latin typeface="Times New Roman" panose="02020603050405020304" pitchFamily="18" charset="0"/>
              </a:rPr>
              <a:t>Figure 8.17 The active site and catalytic cycle of an enzyme</a:t>
            </a:r>
          </a:p>
        </p:txBody>
      </p:sp>
    </p:spTree>
    <p:extLst>
      <p:ext uri="{BB962C8B-B14F-4D97-AF65-F5344CB8AC3E}">
        <p14:creationId xmlns:p14="http://schemas.microsoft.com/office/powerpoint/2010/main" val="200287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02B2AE64-C478-4EC6-861A-2A9FE8E006D3}" type="slidenum">
              <a:rPr kumimoji="0" lang="en-US" altLang="en-US"/>
              <a:pPr algn="r"/>
              <a:t>5</a:t>
            </a:fld>
            <a:endParaRPr kumimoji="0" lang="en-US" alt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14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058F0D30-6C51-4EAF-81C0-9EF0DC8838F4}" type="slidenum">
              <a:rPr kumimoji="0" lang="en-US" altLang="en-US"/>
              <a:pPr algn="r"/>
              <a:t>6</a:t>
            </a:fld>
            <a:endParaRPr kumimoji="0" lang="en-US" alt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37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5FA13D2E-F00B-4AE5-BB44-A5363AE22890}" type="slidenum">
              <a:rPr kumimoji="0" lang="en-US" altLang="en-US"/>
              <a:pPr algn="r"/>
              <a:t>7</a:t>
            </a:fld>
            <a:endParaRPr kumimoji="0" lang="en-US" alt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41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7041350D-7521-4BCE-809B-FFBBF0951F43}" type="slidenum">
              <a:rPr kumimoji="0" lang="en-US" altLang="en-US"/>
              <a:pPr algn="r"/>
              <a:t>8</a:t>
            </a:fld>
            <a:endParaRPr kumimoji="0" lang="en-US" alt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9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A7B489B5-51D1-44CB-B6B7-24B595A032B1}" type="slidenum">
              <a:rPr kumimoji="0" lang="en-US" altLang="en-US"/>
              <a:pPr algn="r"/>
              <a:t>9</a:t>
            </a:fld>
            <a:endParaRPr kumimoji="0" lang="en-US" alt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34694"/>
                </a:solidFill>
                <a:latin typeface="Times New Roman" panose="02020603050405020304" pitchFamily="18" charset="0"/>
              </a:rPr>
              <a:t>Figure 8.20a Allosteric regulation of enzyme activity</a:t>
            </a:r>
          </a:p>
        </p:txBody>
      </p:sp>
    </p:spTree>
    <p:extLst>
      <p:ext uri="{BB962C8B-B14F-4D97-AF65-F5344CB8AC3E}">
        <p14:creationId xmlns:p14="http://schemas.microsoft.com/office/powerpoint/2010/main" val="604931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/>
            <a:fld id="{9AC75793-BD2B-41B4-8803-73E932E748DB}" type="slidenum">
              <a:rPr kumimoji="0" lang="en-US" altLang="en-US"/>
              <a:pPr algn="r"/>
              <a:t>10</a:t>
            </a:fld>
            <a:endParaRPr kumimoji="0" lang="en-US" alt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5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7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9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6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4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3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7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1D68-80C5-4E10-90E3-0EBCDB4F253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7B8F-0E7B-443F-8800-CC75F8965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7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4623" y="-144463"/>
            <a:ext cx="9144000" cy="2387600"/>
          </a:xfrm>
        </p:spPr>
        <p:txBody>
          <a:bodyPr/>
          <a:lstStyle/>
          <a:p>
            <a:r>
              <a:rPr lang="en-US" dirty="0"/>
              <a:t>Enzymes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4718" y="10739108"/>
            <a:ext cx="4281952" cy="7612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enzy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enzy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988" y="2532412"/>
            <a:ext cx="5709269" cy="334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46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562736"/>
            <a:ext cx="8534400" cy="2768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 err="1"/>
              <a:t>Cooperativity</a:t>
            </a:r>
            <a:r>
              <a:rPr lang="en-US" altLang="en-US" sz="4000" b="1" dirty="0"/>
              <a:t> </a:t>
            </a:r>
            <a:r>
              <a:rPr lang="en-US" altLang="en-US" sz="4000" dirty="0"/>
              <a:t>is a form of allosteric regulation that can amplify enzyme activity</a:t>
            </a:r>
          </a:p>
          <a:p>
            <a:pPr eaLnBrk="1" hangingPunct="1"/>
            <a:r>
              <a:rPr lang="en-US" altLang="en-US" sz="4000" dirty="0"/>
              <a:t>In </a:t>
            </a:r>
            <a:r>
              <a:rPr lang="en-US" altLang="en-US" sz="4000" dirty="0" err="1"/>
              <a:t>cooperativity</a:t>
            </a:r>
            <a:r>
              <a:rPr lang="en-US" altLang="en-US" sz="4000" dirty="0"/>
              <a:t>, binding by a substrate to one active site stabilizes favorable conformational changes at all other subunits</a:t>
            </a:r>
          </a:p>
          <a:p>
            <a:pPr eaLnBrk="1" hangingPunct="1"/>
            <a:r>
              <a:rPr lang="en-US" altLang="en-US" sz="4000" dirty="0">
                <a:latin typeface="Times" panose="02020603050405020304" pitchFamily="18" charset="0"/>
              </a:rPr>
              <a:t>Increases the likelihood substrate will bind to the other active sites</a:t>
            </a:r>
          </a:p>
        </p:txBody>
      </p:sp>
      <p:sp>
        <p:nvSpPr>
          <p:cNvPr id="141315" name="Line 15"/>
          <p:cNvSpPr>
            <a:spLocks noChangeShapeType="1"/>
          </p:cNvSpPr>
          <p:nvPr/>
        </p:nvSpPr>
        <p:spPr bwMode="auto">
          <a:xfrm>
            <a:off x="1828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Text Box 17"/>
          <p:cNvSpPr txBox="1">
            <a:spLocks noChangeArrowheads="1"/>
          </p:cNvSpPr>
          <p:nvPr/>
        </p:nvSpPr>
        <p:spPr bwMode="auto">
          <a:xfrm>
            <a:off x="1752600" y="6597650"/>
            <a:ext cx="5486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7DA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100">
                <a:solidFill>
                  <a:srgbClr val="000000"/>
                </a:solidFill>
              </a:rPr>
              <a:t>Copyright © 2008 Pearson Education, Inc., publishing as Pearson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83061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544639" y="0"/>
            <a:ext cx="5648325" cy="30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1200" dirty="0">
                <a:latin typeface="Arial" charset="0"/>
              </a:rPr>
              <a:t>Figure 6.18-2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768" y="1895857"/>
            <a:ext cx="5236464" cy="30662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8389" y="1838014"/>
            <a:ext cx="5126403" cy="56425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384048" indent="-457200" eaLnBrk="0" hangingPunct="0">
              <a:lnSpc>
                <a:spcPts val="2246"/>
              </a:lnSpc>
              <a:defRPr/>
            </a:pPr>
            <a:r>
              <a:rPr lang="en-US" sz="1955" b="1" dirty="0">
                <a:solidFill>
                  <a:srgbClr val="000000"/>
                </a:solidFill>
                <a:latin typeface="Arial"/>
                <a:ea typeface="ＭＳ Ｐゴシック" charset="0"/>
              </a:rPr>
              <a:t>(b) </a:t>
            </a:r>
            <a:r>
              <a:rPr lang="en-US" sz="1955" b="1" dirty="0" err="1">
                <a:solidFill>
                  <a:srgbClr val="000000"/>
                </a:solidFill>
                <a:latin typeface="Arial"/>
                <a:ea typeface="ＭＳ Ｐゴシック" charset="0"/>
              </a:rPr>
              <a:t>Cooperativity</a:t>
            </a:r>
            <a:r>
              <a:rPr lang="en-US" sz="1955" b="1" dirty="0">
                <a:solidFill>
                  <a:srgbClr val="000000"/>
                </a:solidFill>
                <a:latin typeface="Arial"/>
                <a:ea typeface="ＭＳ Ｐゴシック" charset="0"/>
              </a:rPr>
              <a:t>: another type of allosteric</a:t>
            </a:r>
            <a:br>
              <a:rPr lang="en-US" sz="1955" b="1" dirty="0">
                <a:solidFill>
                  <a:srgbClr val="000000"/>
                </a:solidFill>
                <a:latin typeface="Arial"/>
                <a:ea typeface="ＭＳ Ｐゴシック" charset="0"/>
              </a:rPr>
            </a:br>
            <a:r>
              <a:rPr lang="en-US" sz="1955" b="1" dirty="0">
                <a:solidFill>
                  <a:srgbClr val="000000"/>
                </a:solidFill>
                <a:latin typeface="Arial"/>
                <a:ea typeface="ＭＳ Ｐゴシック" charset="0"/>
              </a:rPr>
              <a:t>activation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6676" y="2452744"/>
            <a:ext cx="1157368" cy="30085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955" b="1" dirty="0">
                <a:solidFill>
                  <a:srgbClr val="000000"/>
                </a:solidFill>
                <a:latin typeface="Arial"/>
                <a:ea typeface="ＭＳ Ｐゴシック" charset="0"/>
              </a:rPr>
              <a:t>Substrate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8388" y="4664654"/>
            <a:ext cx="1559722" cy="30085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955" b="1">
                <a:solidFill>
                  <a:srgbClr val="000000"/>
                </a:solidFill>
                <a:latin typeface="Arial"/>
                <a:ea typeface="ＭＳ Ｐゴシック" charset="0"/>
              </a:rPr>
              <a:t>Inactive form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5527" y="4647191"/>
            <a:ext cx="2574423" cy="30085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955" b="1">
                <a:solidFill>
                  <a:srgbClr val="000000"/>
                </a:solidFill>
                <a:latin typeface="Arial"/>
                <a:ea typeface="ＭＳ Ｐゴシック" charset="0"/>
              </a:rPr>
              <a:t>Stabilized active form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524000" y="6483732"/>
            <a:ext cx="3086100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b="1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9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© 2016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917453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i="1"/>
              <a:t>Feedback Inhibition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58875"/>
            <a:ext cx="8534400" cy="2768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400" dirty="0"/>
              <a:t>In </a:t>
            </a:r>
            <a:r>
              <a:rPr lang="en-US" altLang="en-US" sz="4400" b="1" dirty="0"/>
              <a:t>feedback inhibition</a:t>
            </a:r>
            <a:r>
              <a:rPr lang="en-US" altLang="en-US" sz="4400" dirty="0"/>
              <a:t>, the end product of a metabolic pathway shuts down the pathway</a:t>
            </a:r>
          </a:p>
          <a:p>
            <a:pPr eaLnBrk="1" hangingPunct="1"/>
            <a:r>
              <a:rPr lang="en-US" altLang="en-US" sz="4400" dirty="0"/>
              <a:t>Feedback inhibition prevents a cell from wasting chemical resources by synthesizing more product than is needed</a:t>
            </a:r>
          </a:p>
          <a:p>
            <a:pPr marL="0" indent="0">
              <a:buNone/>
            </a:pPr>
            <a:endParaRPr lang="en-US" altLang="en-US" sz="4400" dirty="0"/>
          </a:p>
        </p:txBody>
      </p:sp>
      <p:sp>
        <p:nvSpPr>
          <p:cNvPr id="153604" name="Line 4"/>
          <p:cNvSpPr>
            <a:spLocks noChangeShapeType="1"/>
          </p:cNvSpPr>
          <p:nvPr/>
        </p:nvSpPr>
        <p:spPr bwMode="auto">
          <a:xfrm>
            <a:off x="570016" y="659765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>
            <a:off x="1828800" y="990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8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6" descr="08_22FeedbackInhibition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9" y="139700"/>
            <a:ext cx="4657725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1" name="Rectangle 7"/>
          <p:cNvSpPr>
            <a:spLocks noChangeArrowheads="1"/>
          </p:cNvSpPr>
          <p:nvPr/>
        </p:nvSpPr>
        <p:spPr bwMode="auto">
          <a:xfrm>
            <a:off x="1676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kumimoji="0" lang="en-US" altLang="en-US">
                <a:latin typeface="Arial" panose="020B0604020202020204" pitchFamily="34" charset="0"/>
              </a:rPr>
              <a:t>Fig. 8-22</a:t>
            </a:r>
            <a:endParaRPr kumimoji="0" lang="en-US" altLang="en-US" sz="15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5652" name="Text Box 8"/>
          <p:cNvSpPr txBox="1">
            <a:spLocks noChangeArrowheads="1"/>
          </p:cNvSpPr>
          <p:nvPr/>
        </p:nvSpPr>
        <p:spPr bwMode="auto">
          <a:xfrm>
            <a:off x="6315075" y="4175126"/>
            <a:ext cx="11303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Intermediate C</a:t>
            </a:r>
          </a:p>
        </p:txBody>
      </p:sp>
      <p:sp>
        <p:nvSpPr>
          <p:cNvPr id="155653" name="Text Box 9"/>
          <p:cNvSpPr txBox="1">
            <a:spLocks noChangeArrowheads="1"/>
          </p:cNvSpPr>
          <p:nvPr/>
        </p:nvSpPr>
        <p:spPr bwMode="auto">
          <a:xfrm>
            <a:off x="4286251" y="2711450"/>
            <a:ext cx="784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Feedback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inhibition</a:t>
            </a:r>
          </a:p>
        </p:txBody>
      </p:sp>
      <p:sp>
        <p:nvSpPr>
          <p:cNvPr id="155654" name="Text Box 10"/>
          <p:cNvSpPr txBox="1">
            <a:spLocks noChangeArrowheads="1"/>
          </p:cNvSpPr>
          <p:nvPr/>
        </p:nvSpPr>
        <p:spPr bwMode="auto">
          <a:xfrm>
            <a:off x="3810001" y="1863725"/>
            <a:ext cx="86042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Isoleucine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used up by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cell</a:t>
            </a:r>
          </a:p>
        </p:txBody>
      </p:sp>
      <p:sp>
        <p:nvSpPr>
          <p:cNvPr id="155655" name="Text Box 11"/>
          <p:cNvSpPr txBox="1">
            <a:spLocks noChangeArrowheads="1"/>
          </p:cNvSpPr>
          <p:nvPr/>
        </p:nvSpPr>
        <p:spPr bwMode="auto">
          <a:xfrm>
            <a:off x="7258051" y="1546225"/>
            <a:ext cx="8540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Enzyme 1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(threonine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deaminase)</a:t>
            </a:r>
          </a:p>
        </p:txBody>
      </p:sp>
      <p:sp>
        <p:nvSpPr>
          <p:cNvPr id="155656" name="Text Box 12"/>
          <p:cNvSpPr txBox="1">
            <a:spLocks noChangeArrowheads="1"/>
          </p:cNvSpPr>
          <p:nvPr/>
        </p:nvSpPr>
        <p:spPr bwMode="auto">
          <a:xfrm>
            <a:off x="7194551" y="6051551"/>
            <a:ext cx="108902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End product</a:t>
            </a:r>
          </a:p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(isoleucine)</a:t>
            </a:r>
          </a:p>
        </p:txBody>
      </p:sp>
      <p:sp>
        <p:nvSpPr>
          <p:cNvPr id="155657" name="Text Box 13"/>
          <p:cNvSpPr txBox="1">
            <a:spLocks noChangeArrowheads="1"/>
          </p:cNvSpPr>
          <p:nvPr/>
        </p:nvSpPr>
        <p:spPr bwMode="auto">
          <a:xfrm>
            <a:off x="6862764" y="5343526"/>
            <a:ext cx="7270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Enzyme 5</a:t>
            </a:r>
          </a:p>
        </p:txBody>
      </p:sp>
      <p:sp>
        <p:nvSpPr>
          <p:cNvPr id="155658" name="Text Box 14"/>
          <p:cNvSpPr txBox="1">
            <a:spLocks noChangeArrowheads="1"/>
          </p:cNvSpPr>
          <p:nvPr/>
        </p:nvSpPr>
        <p:spPr bwMode="auto">
          <a:xfrm>
            <a:off x="6315075" y="4987926"/>
            <a:ext cx="10604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Intermediate D</a:t>
            </a:r>
          </a:p>
        </p:txBody>
      </p:sp>
      <p:sp>
        <p:nvSpPr>
          <p:cNvPr id="155659" name="Text Box 15"/>
          <p:cNvSpPr txBox="1">
            <a:spLocks noChangeArrowheads="1"/>
          </p:cNvSpPr>
          <p:nvPr/>
        </p:nvSpPr>
        <p:spPr bwMode="auto">
          <a:xfrm>
            <a:off x="6311900" y="3302001"/>
            <a:ext cx="11303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Intermediate B</a:t>
            </a:r>
          </a:p>
        </p:txBody>
      </p:sp>
      <p:sp>
        <p:nvSpPr>
          <p:cNvPr id="155660" name="Text Box 16"/>
          <p:cNvSpPr txBox="1">
            <a:spLocks noChangeArrowheads="1"/>
          </p:cNvSpPr>
          <p:nvPr/>
        </p:nvSpPr>
        <p:spPr bwMode="auto">
          <a:xfrm>
            <a:off x="6311900" y="2447926"/>
            <a:ext cx="11303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Intermediate A</a:t>
            </a:r>
          </a:p>
        </p:txBody>
      </p:sp>
      <p:sp>
        <p:nvSpPr>
          <p:cNvPr id="155661" name="Text Box 17"/>
          <p:cNvSpPr txBox="1">
            <a:spLocks noChangeArrowheads="1"/>
          </p:cNvSpPr>
          <p:nvPr/>
        </p:nvSpPr>
        <p:spPr bwMode="auto">
          <a:xfrm>
            <a:off x="6865939" y="4495801"/>
            <a:ext cx="7270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Enzyme 4</a:t>
            </a:r>
          </a:p>
        </p:txBody>
      </p:sp>
      <p:sp>
        <p:nvSpPr>
          <p:cNvPr id="155662" name="Text Box 18"/>
          <p:cNvSpPr txBox="1">
            <a:spLocks noChangeArrowheads="1"/>
          </p:cNvSpPr>
          <p:nvPr/>
        </p:nvSpPr>
        <p:spPr bwMode="auto">
          <a:xfrm>
            <a:off x="6862764" y="2800351"/>
            <a:ext cx="7270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Enzyme 2</a:t>
            </a:r>
          </a:p>
        </p:txBody>
      </p:sp>
      <p:sp>
        <p:nvSpPr>
          <p:cNvPr id="155663" name="Text Box 19"/>
          <p:cNvSpPr txBox="1">
            <a:spLocks noChangeArrowheads="1"/>
          </p:cNvSpPr>
          <p:nvPr/>
        </p:nvSpPr>
        <p:spPr bwMode="auto">
          <a:xfrm>
            <a:off x="6865939" y="3648076"/>
            <a:ext cx="7270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Enzyme 3</a:t>
            </a:r>
          </a:p>
        </p:txBody>
      </p:sp>
      <p:sp>
        <p:nvSpPr>
          <p:cNvPr id="155664" name="Text Box 20"/>
          <p:cNvSpPr txBox="1">
            <a:spLocks noChangeArrowheads="1"/>
          </p:cNvSpPr>
          <p:nvPr/>
        </p:nvSpPr>
        <p:spPr bwMode="auto">
          <a:xfrm>
            <a:off x="7261226" y="330200"/>
            <a:ext cx="113982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Initial substrate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(threonine)</a:t>
            </a:r>
          </a:p>
        </p:txBody>
      </p:sp>
      <p:sp>
        <p:nvSpPr>
          <p:cNvPr id="155665" name="Text Box 21"/>
          <p:cNvSpPr txBox="1">
            <a:spLocks noChangeArrowheads="1"/>
          </p:cNvSpPr>
          <p:nvPr/>
        </p:nvSpPr>
        <p:spPr bwMode="auto">
          <a:xfrm>
            <a:off x="7261226" y="1025525"/>
            <a:ext cx="9366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Threonine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in active site</a:t>
            </a:r>
          </a:p>
        </p:txBody>
      </p:sp>
      <p:sp>
        <p:nvSpPr>
          <p:cNvPr id="155666" name="Text Box 22"/>
          <p:cNvSpPr txBox="1">
            <a:spLocks noChangeArrowheads="1"/>
          </p:cNvSpPr>
          <p:nvPr/>
        </p:nvSpPr>
        <p:spPr bwMode="auto">
          <a:xfrm>
            <a:off x="5448301" y="781050"/>
            <a:ext cx="8350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Active site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available</a:t>
            </a:r>
          </a:p>
        </p:txBody>
      </p:sp>
      <p:sp>
        <p:nvSpPr>
          <p:cNvPr id="155667" name="Text Box 23"/>
          <p:cNvSpPr txBox="1">
            <a:spLocks noChangeArrowheads="1"/>
          </p:cNvSpPr>
          <p:nvPr/>
        </p:nvSpPr>
        <p:spPr bwMode="auto">
          <a:xfrm>
            <a:off x="5264151" y="2949575"/>
            <a:ext cx="11398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Active site of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enzyme 1 no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longer binds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threonine;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pathway is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switched off.</a:t>
            </a:r>
          </a:p>
        </p:txBody>
      </p:sp>
      <p:sp>
        <p:nvSpPr>
          <p:cNvPr id="155668" name="Text Box 24"/>
          <p:cNvSpPr txBox="1">
            <a:spLocks noChangeArrowheads="1"/>
          </p:cNvSpPr>
          <p:nvPr/>
        </p:nvSpPr>
        <p:spPr bwMode="auto">
          <a:xfrm>
            <a:off x="3806826" y="4311650"/>
            <a:ext cx="7715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Isoleucine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binds to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allosteric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site</a:t>
            </a:r>
          </a:p>
        </p:txBody>
      </p:sp>
      <p:sp>
        <p:nvSpPr>
          <p:cNvPr id="155669" name="Line 25"/>
          <p:cNvSpPr>
            <a:spLocks noChangeShapeType="1"/>
          </p:cNvSpPr>
          <p:nvPr/>
        </p:nvSpPr>
        <p:spPr bwMode="auto">
          <a:xfrm flipV="1">
            <a:off x="4029076" y="4010025"/>
            <a:ext cx="250825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0" name="Line 26"/>
          <p:cNvSpPr>
            <a:spLocks noChangeShapeType="1"/>
          </p:cNvSpPr>
          <p:nvPr/>
        </p:nvSpPr>
        <p:spPr bwMode="auto">
          <a:xfrm flipV="1">
            <a:off x="4638675" y="3028951"/>
            <a:ext cx="615950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1" name="Line 27"/>
          <p:cNvSpPr>
            <a:spLocks noChangeShapeType="1"/>
          </p:cNvSpPr>
          <p:nvPr/>
        </p:nvSpPr>
        <p:spPr bwMode="auto">
          <a:xfrm flipV="1">
            <a:off x="5127626" y="857251"/>
            <a:ext cx="288925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2" name="Line 28"/>
          <p:cNvSpPr>
            <a:spLocks noChangeShapeType="1"/>
          </p:cNvSpPr>
          <p:nvPr/>
        </p:nvSpPr>
        <p:spPr bwMode="auto">
          <a:xfrm flipV="1">
            <a:off x="6870700" y="1111251"/>
            <a:ext cx="361950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3" name="Line 29"/>
          <p:cNvSpPr>
            <a:spLocks noChangeShapeType="1"/>
          </p:cNvSpPr>
          <p:nvPr/>
        </p:nvSpPr>
        <p:spPr bwMode="auto">
          <a:xfrm flipV="1">
            <a:off x="6877050" y="1631950"/>
            <a:ext cx="355600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0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91307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Specific Localization of Enzymes Within the Cell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6538" y="1401763"/>
            <a:ext cx="8534400" cy="39814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Structures within the cell help bring order to metabolic pathways</a:t>
            </a:r>
          </a:p>
          <a:p>
            <a:pPr eaLnBrk="1" hangingPunct="1"/>
            <a:r>
              <a:rPr lang="en-US" altLang="en-US" sz="3600" dirty="0"/>
              <a:t>Some enzymes act as structural components of membranes</a:t>
            </a:r>
          </a:p>
          <a:p>
            <a:pPr eaLnBrk="1" hangingPunct="1"/>
            <a:r>
              <a:rPr lang="en-US" altLang="en-US" sz="3600" dirty="0"/>
              <a:t>In eukaryotic cells, some enzymes reside in specific organelles; for example, enzymes for cellular respiration are located in mitochondria</a:t>
            </a:r>
          </a:p>
        </p:txBody>
      </p:sp>
      <p:sp>
        <p:nvSpPr>
          <p:cNvPr id="157700" name="Line 4"/>
          <p:cNvSpPr>
            <a:spLocks noChangeShapeType="1"/>
          </p:cNvSpPr>
          <p:nvPr/>
        </p:nvSpPr>
        <p:spPr bwMode="auto">
          <a:xfrm>
            <a:off x="1828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Line 5"/>
          <p:cNvSpPr>
            <a:spLocks noChangeShapeType="1"/>
          </p:cNvSpPr>
          <p:nvPr/>
        </p:nvSpPr>
        <p:spPr bwMode="auto">
          <a:xfrm>
            <a:off x="1828800" y="990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752600" y="6597650"/>
            <a:ext cx="5486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7DA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100">
                <a:solidFill>
                  <a:srgbClr val="000000"/>
                </a:solidFill>
              </a:rPr>
              <a:t>Copyright © 2008 Pearson Education, Inc., publishing as Pearson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287267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11" descr="08_UN02Summary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4" y="447675"/>
            <a:ext cx="8548687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5" name="Rectangle 12"/>
          <p:cNvSpPr>
            <a:spLocks noChangeArrowheads="1"/>
          </p:cNvSpPr>
          <p:nvPr/>
        </p:nvSpPr>
        <p:spPr bwMode="auto">
          <a:xfrm>
            <a:off x="1676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kumimoji="0" lang="en-US" altLang="en-US">
                <a:latin typeface="Arial" panose="020B0604020202020204" pitchFamily="34" charset="0"/>
              </a:rPr>
              <a:t>Fig. 8-UN2</a:t>
            </a:r>
            <a:endParaRPr kumimoji="0" lang="en-US" altLang="en-US" sz="15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1796" name="Text Box 13"/>
          <p:cNvSpPr txBox="1">
            <a:spLocks noChangeArrowheads="1"/>
          </p:cNvSpPr>
          <p:nvPr/>
        </p:nvSpPr>
        <p:spPr bwMode="auto">
          <a:xfrm>
            <a:off x="4262439" y="5697538"/>
            <a:ext cx="3189287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Progress of the reaction</a:t>
            </a:r>
          </a:p>
        </p:txBody>
      </p:sp>
      <p:sp>
        <p:nvSpPr>
          <p:cNvPr id="161797" name="Text Box 14"/>
          <p:cNvSpPr txBox="1">
            <a:spLocks noChangeArrowheads="1"/>
          </p:cNvSpPr>
          <p:nvPr/>
        </p:nvSpPr>
        <p:spPr bwMode="auto">
          <a:xfrm>
            <a:off x="7186614" y="4986338"/>
            <a:ext cx="125888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Products</a:t>
            </a:r>
          </a:p>
        </p:txBody>
      </p:sp>
      <p:sp>
        <p:nvSpPr>
          <p:cNvPr id="161798" name="Text Box 15"/>
          <p:cNvSpPr txBox="1">
            <a:spLocks noChangeArrowheads="1"/>
          </p:cNvSpPr>
          <p:nvPr/>
        </p:nvSpPr>
        <p:spPr bwMode="auto">
          <a:xfrm>
            <a:off x="2894014" y="2697163"/>
            <a:ext cx="12969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Reactants</a:t>
            </a:r>
          </a:p>
        </p:txBody>
      </p:sp>
      <p:sp>
        <p:nvSpPr>
          <p:cNvPr id="161799" name="Text Box 16"/>
          <p:cNvSpPr txBox="1">
            <a:spLocks noChangeArrowheads="1"/>
          </p:cNvSpPr>
          <p:nvPr/>
        </p:nvSpPr>
        <p:spPr bwMode="auto">
          <a:xfrm>
            <a:off x="7942264" y="3487738"/>
            <a:ext cx="22113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∆</a:t>
            </a:r>
            <a:r>
              <a:rPr kumimoji="0" lang="en-US" altLang="en-US" sz="2100" b="1" i="1">
                <a:latin typeface="Arial" panose="020B0604020202020204" pitchFamily="34" charset="0"/>
              </a:rPr>
              <a:t>G</a:t>
            </a:r>
            <a:r>
              <a:rPr kumimoji="0" lang="en-US" altLang="en-US" sz="2100" b="1">
                <a:latin typeface="Arial" panose="020B0604020202020204" pitchFamily="34" charset="0"/>
              </a:rPr>
              <a:t> is unaffected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by enzyme</a:t>
            </a:r>
          </a:p>
        </p:txBody>
      </p:sp>
      <p:sp>
        <p:nvSpPr>
          <p:cNvPr id="161800" name="Text Box 17"/>
          <p:cNvSpPr txBox="1">
            <a:spLocks noChangeArrowheads="1"/>
          </p:cNvSpPr>
          <p:nvPr/>
        </p:nvSpPr>
        <p:spPr bwMode="auto">
          <a:xfrm>
            <a:off x="2773364" y="671513"/>
            <a:ext cx="12588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sz="2000" b="1">
                <a:latin typeface="Arial" panose="020B0604020202020204" pitchFamily="34" charset="0"/>
              </a:rPr>
              <a:t>Course of</a:t>
            </a:r>
          </a:p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sz="2000" b="1">
                <a:latin typeface="Arial" panose="020B0604020202020204" pitchFamily="34" charset="0"/>
              </a:rPr>
              <a:t>reaction</a:t>
            </a:r>
          </a:p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sz="2000" b="1">
                <a:latin typeface="Arial" panose="020B0604020202020204" pitchFamily="34" charset="0"/>
              </a:rPr>
              <a:t>without</a:t>
            </a:r>
          </a:p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sz="2000" b="1">
                <a:latin typeface="Arial" panose="020B0604020202020204" pitchFamily="34" charset="0"/>
              </a:rPr>
              <a:t>enzyme</a:t>
            </a:r>
          </a:p>
        </p:txBody>
      </p:sp>
      <p:sp>
        <p:nvSpPr>
          <p:cNvPr id="161801" name="Text Box 18"/>
          <p:cNvSpPr txBox="1">
            <a:spLocks noChangeArrowheads="1"/>
          </p:cNvSpPr>
          <p:nvPr/>
        </p:nvSpPr>
        <p:spPr bwMode="auto">
          <a:xfrm rot="-5368637">
            <a:off x="1440657" y="3172620"/>
            <a:ext cx="1617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Free energy</a:t>
            </a:r>
          </a:p>
        </p:txBody>
      </p:sp>
      <p:sp>
        <p:nvSpPr>
          <p:cNvPr id="161802" name="Text Box 19"/>
          <p:cNvSpPr txBox="1">
            <a:spLocks noChangeArrowheads="1"/>
          </p:cNvSpPr>
          <p:nvPr/>
        </p:nvSpPr>
        <p:spPr bwMode="auto">
          <a:xfrm>
            <a:off x="6215064" y="1058863"/>
            <a:ext cx="1169987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E</a:t>
            </a:r>
            <a:r>
              <a:rPr kumimoji="0" lang="en-US" altLang="en-US" sz="2100" b="1" baseline="-25000">
                <a:latin typeface="Arial" panose="020B0604020202020204" pitchFamily="34" charset="0"/>
              </a:rPr>
              <a:t>A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without</a:t>
            </a:r>
            <a:endParaRPr kumimoji="0" lang="en-US" altLang="en-US" sz="2100" b="1" baseline="-25000">
              <a:latin typeface="Arial" panose="020B0604020202020204" pitchFamily="34" charset="0"/>
            </a:endParaRP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latin typeface="Arial" panose="020B0604020202020204" pitchFamily="34" charset="0"/>
              </a:rPr>
              <a:t>enzyme</a:t>
            </a:r>
          </a:p>
        </p:txBody>
      </p:sp>
      <p:sp>
        <p:nvSpPr>
          <p:cNvPr id="161803" name="Text Box 20"/>
          <p:cNvSpPr txBox="1">
            <a:spLocks noChangeArrowheads="1"/>
          </p:cNvSpPr>
          <p:nvPr/>
        </p:nvSpPr>
        <p:spPr bwMode="auto">
          <a:xfrm>
            <a:off x="8897939" y="1687513"/>
            <a:ext cx="1169987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solidFill>
                  <a:srgbClr val="DC202A"/>
                </a:solidFill>
                <a:latin typeface="Arial" panose="020B0604020202020204" pitchFamily="34" charset="0"/>
              </a:rPr>
              <a:t>E</a:t>
            </a:r>
            <a:r>
              <a:rPr kumimoji="0" lang="en-US" altLang="en-US" sz="2100" b="1" baseline="-25000">
                <a:solidFill>
                  <a:srgbClr val="DC202A"/>
                </a:solidFill>
                <a:latin typeface="Arial" panose="020B0604020202020204" pitchFamily="34" charset="0"/>
              </a:rPr>
              <a:t>A </a:t>
            </a:r>
            <a:r>
              <a:rPr kumimoji="0" lang="en-US" altLang="en-US" sz="2100" b="1">
                <a:solidFill>
                  <a:srgbClr val="DC202A"/>
                </a:solidFill>
                <a:latin typeface="Arial" panose="020B0604020202020204" pitchFamily="34" charset="0"/>
              </a:rPr>
              <a:t>with</a:t>
            </a:r>
            <a:endParaRPr kumimoji="0" lang="en-US" altLang="en-US" sz="2100" b="1" baseline="-25000">
              <a:solidFill>
                <a:srgbClr val="DC202A"/>
              </a:solidFill>
              <a:latin typeface="Arial" panose="020B0604020202020204" pitchFamily="34" charset="0"/>
            </a:endParaRP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solidFill>
                  <a:srgbClr val="DC202A"/>
                </a:solidFill>
                <a:latin typeface="Arial" panose="020B0604020202020204" pitchFamily="34" charset="0"/>
              </a:rPr>
              <a:t>enzyme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solidFill>
                  <a:srgbClr val="DC202A"/>
                </a:solidFill>
                <a:latin typeface="Arial" panose="020B0604020202020204" pitchFamily="34" charset="0"/>
              </a:rPr>
              <a:t>is lower</a:t>
            </a:r>
          </a:p>
        </p:txBody>
      </p:sp>
      <p:sp>
        <p:nvSpPr>
          <p:cNvPr id="161804" name="Text Box 21"/>
          <p:cNvSpPr txBox="1">
            <a:spLocks noChangeArrowheads="1"/>
          </p:cNvSpPr>
          <p:nvPr/>
        </p:nvSpPr>
        <p:spPr bwMode="auto">
          <a:xfrm>
            <a:off x="3573464" y="3328988"/>
            <a:ext cx="172878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C202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solidFill>
                  <a:srgbClr val="DC202A"/>
                </a:solidFill>
                <a:latin typeface="Arial" panose="020B0604020202020204" pitchFamily="34" charset="0"/>
              </a:rPr>
              <a:t>Course of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solidFill>
                  <a:srgbClr val="DC202A"/>
                </a:solidFill>
                <a:latin typeface="Arial" panose="020B0604020202020204" pitchFamily="34" charset="0"/>
              </a:rPr>
              <a:t>reaction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2100" b="1">
                <a:solidFill>
                  <a:srgbClr val="DC202A"/>
                </a:solidFill>
                <a:latin typeface="Arial" panose="020B0604020202020204" pitchFamily="34" charset="0"/>
              </a:rPr>
              <a:t>with enzyme</a:t>
            </a:r>
          </a:p>
        </p:txBody>
      </p:sp>
      <p:sp>
        <p:nvSpPr>
          <p:cNvPr id="161805" name="Line 22"/>
          <p:cNvSpPr>
            <a:spLocks noChangeShapeType="1"/>
          </p:cNvSpPr>
          <p:nvPr/>
        </p:nvSpPr>
        <p:spPr bwMode="auto">
          <a:xfrm flipV="1">
            <a:off x="4159251" y="2092326"/>
            <a:ext cx="504825" cy="1241425"/>
          </a:xfrm>
          <a:prstGeom prst="line">
            <a:avLst/>
          </a:prstGeom>
          <a:noFill/>
          <a:ln w="25400">
            <a:solidFill>
              <a:srgbClr val="DC2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6" name="Line 23"/>
          <p:cNvSpPr>
            <a:spLocks noChangeShapeType="1"/>
          </p:cNvSpPr>
          <p:nvPr/>
        </p:nvSpPr>
        <p:spPr bwMode="auto">
          <a:xfrm>
            <a:off x="3994150" y="857250"/>
            <a:ext cx="590550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Catalysis in the Enzyme’s Active Site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93800"/>
            <a:ext cx="8534400" cy="42100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In an enzymatic reaction, the substrate binds to the active site of the enzyme</a:t>
            </a:r>
          </a:p>
          <a:p>
            <a:pPr eaLnBrk="1" hangingPunct="1"/>
            <a:r>
              <a:rPr lang="en-US" altLang="en-US" sz="3600" dirty="0"/>
              <a:t>The active site can lower an E</a:t>
            </a:r>
            <a:r>
              <a:rPr lang="en-US" altLang="en-US" sz="3600" baseline="-25000" dirty="0"/>
              <a:t>A</a:t>
            </a:r>
            <a:r>
              <a:rPr lang="en-US" altLang="en-US" sz="3600" dirty="0"/>
              <a:t> barrier by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altLang="en-US" sz="3600" dirty="0"/>
              <a:t>Orienting substrates correctly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altLang="en-US" sz="3600" dirty="0"/>
              <a:t>Straining substrate bonds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altLang="en-US" sz="3600" dirty="0"/>
              <a:t>Providing a favorable microenvironment</a:t>
            </a:r>
          </a:p>
          <a:p>
            <a:pPr lvl="1" eaLnBrk="1" hangingPunct="1">
              <a:spcBef>
                <a:spcPct val="18000"/>
              </a:spcBef>
            </a:pPr>
            <a:r>
              <a:rPr lang="en-US" altLang="en-US" sz="3600" dirty="0"/>
              <a:t>Covalently bonding to the substrate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1828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1828800" y="990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752600" y="6597650"/>
            <a:ext cx="5486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7DA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100">
                <a:solidFill>
                  <a:srgbClr val="000000"/>
                </a:solidFill>
              </a:rPr>
              <a:t>Copyright © 2008 Pearson Education, Inc., publishing as Pearson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234883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6" descr="08_17CatalyticCycl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4" y="139700"/>
            <a:ext cx="7786687" cy="657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39" name="Rectangle 7"/>
          <p:cNvSpPr>
            <a:spLocks noChangeArrowheads="1"/>
          </p:cNvSpPr>
          <p:nvPr/>
        </p:nvSpPr>
        <p:spPr bwMode="auto">
          <a:xfrm>
            <a:off x="1676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kumimoji="0" lang="en-US" altLang="en-US">
                <a:latin typeface="Arial" panose="020B0604020202020204" pitchFamily="34" charset="0"/>
              </a:rPr>
              <a:t>Fig. 8-17</a:t>
            </a:r>
            <a:endParaRPr kumimoji="0" lang="en-US" altLang="en-US" sz="15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6740" name="Text Box 8"/>
          <p:cNvSpPr txBox="1">
            <a:spLocks noChangeArrowheads="1"/>
          </p:cNvSpPr>
          <p:nvPr/>
        </p:nvSpPr>
        <p:spPr bwMode="auto">
          <a:xfrm>
            <a:off x="2635250" y="1933575"/>
            <a:ext cx="903288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Substrates</a:t>
            </a:r>
          </a:p>
        </p:txBody>
      </p:sp>
      <p:sp>
        <p:nvSpPr>
          <p:cNvPr id="116741" name="Text Box 9"/>
          <p:cNvSpPr txBox="1">
            <a:spLocks noChangeArrowheads="1"/>
          </p:cNvSpPr>
          <p:nvPr/>
        </p:nvSpPr>
        <p:spPr bwMode="auto">
          <a:xfrm>
            <a:off x="3578225" y="4529138"/>
            <a:ext cx="649288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Enzyme</a:t>
            </a:r>
          </a:p>
        </p:txBody>
      </p:sp>
      <p:sp>
        <p:nvSpPr>
          <p:cNvPr id="116742" name="Line 10"/>
          <p:cNvSpPr>
            <a:spLocks noChangeShapeType="1"/>
          </p:cNvSpPr>
          <p:nvPr/>
        </p:nvSpPr>
        <p:spPr bwMode="auto">
          <a:xfrm>
            <a:off x="2470150" y="1555750"/>
            <a:ext cx="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Text Box 11"/>
          <p:cNvSpPr txBox="1">
            <a:spLocks noChangeArrowheads="1"/>
          </p:cNvSpPr>
          <p:nvPr/>
        </p:nvSpPr>
        <p:spPr bwMode="auto">
          <a:xfrm>
            <a:off x="3765550" y="5532438"/>
            <a:ext cx="928688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Products are</a:t>
            </a:r>
          </a:p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released.</a:t>
            </a:r>
          </a:p>
        </p:txBody>
      </p:sp>
      <p:sp>
        <p:nvSpPr>
          <p:cNvPr id="116744" name="Text Box 12"/>
          <p:cNvSpPr txBox="1">
            <a:spLocks noChangeArrowheads="1"/>
          </p:cNvSpPr>
          <p:nvPr/>
        </p:nvSpPr>
        <p:spPr bwMode="auto">
          <a:xfrm>
            <a:off x="4891089" y="6383338"/>
            <a:ext cx="725487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Products</a:t>
            </a:r>
          </a:p>
        </p:txBody>
      </p:sp>
      <p:sp>
        <p:nvSpPr>
          <p:cNvPr id="116745" name="Text Box 13"/>
          <p:cNvSpPr txBox="1">
            <a:spLocks noChangeArrowheads="1"/>
          </p:cNvSpPr>
          <p:nvPr/>
        </p:nvSpPr>
        <p:spPr bwMode="auto">
          <a:xfrm>
            <a:off x="6535738" y="5567364"/>
            <a:ext cx="1268412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     Substrates are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converted to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products.</a:t>
            </a:r>
          </a:p>
        </p:txBody>
      </p:sp>
      <p:sp>
        <p:nvSpPr>
          <p:cNvPr id="116746" name="Text Box 14"/>
          <p:cNvSpPr txBox="1">
            <a:spLocks noChangeArrowheads="1"/>
          </p:cNvSpPr>
          <p:nvPr/>
        </p:nvSpPr>
        <p:spPr bwMode="auto">
          <a:xfrm>
            <a:off x="7997825" y="2398713"/>
            <a:ext cx="196373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     Active site can lower E</a:t>
            </a:r>
            <a:r>
              <a:rPr kumimoji="0" lang="en-US" altLang="en-US" b="1" baseline="-25000">
                <a:latin typeface="Arial" panose="020B0604020202020204" pitchFamily="34" charset="0"/>
              </a:rPr>
              <a:t>A</a:t>
            </a:r>
            <a:endParaRPr kumimoji="0" lang="en-US" altLang="en-US" b="1">
              <a:latin typeface="Arial" panose="020B0604020202020204" pitchFamily="34" charset="0"/>
            </a:endParaRP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and speed up a reaction.</a:t>
            </a:r>
          </a:p>
        </p:txBody>
      </p:sp>
      <p:sp>
        <p:nvSpPr>
          <p:cNvPr id="116747" name="Text Box 15"/>
          <p:cNvSpPr txBox="1">
            <a:spLocks noChangeArrowheads="1"/>
          </p:cNvSpPr>
          <p:nvPr/>
        </p:nvSpPr>
        <p:spPr bwMode="auto">
          <a:xfrm>
            <a:off x="7119939" y="379413"/>
            <a:ext cx="1639887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     Substrates held in 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active site by weak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interactions, such as 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hydrogen bonds and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ionic bonds.</a:t>
            </a:r>
          </a:p>
        </p:txBody>
      </p:sp>
      <p:sp>
        <p:nvSpPr>
          <p:cNvPr id="116748" name="Text Box 16"/>
          <p:cNvSpPr txBox="1">
            <a:spLocks noChangeArrowheads="1"/>
          </p:cNvSpPr>
          <p:nvPr/>
        </p:nvSpPr>
        <p:spPr bwMode="auto">
          <a:xfrm>
            <a:off x="2757489" y="168275"/>
            <a:ext cx="29225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6D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     Substrates enter active site; enzyme </a:t>
            </a:r>
          </a:p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changes shape such that its active site</a:t>
            </a:r>
          </a:p>
          <a:p>
            <a:pPr algn="l"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enfolds the substrates (induced fit).</a:t>
            </a:r>
          </a:p>
        </p:txBody>
      </p:sp>
      <p:sp>
        <p:nvSpPr>
          <p:cNvPr id="116749" name="Text Box 17"/>
          <p:cNvSpPr txBox="1">
            <a:spLocks noChangeArrowheads="1"/>
          </p:cNvSpPr>
          <p:nvPr/>
        </p:nvSpPr>
        <p:spPr bwMode="auto">
          <a:xfrm>
            <a:off x="2251075" y="3257550"/>
            <a:ext cx="83978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Active</a:t>
            </a:r>
          </a:p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site is</a:t>
            </a:r>
          </a:p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available</a:t>
            </a:r>
          </a:p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for two new</a:t>
            </a:r>
          </a:p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substrate</a:t>
            </a:r>
          </a:p>
          <a:p>
            <a:pPr algn="r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molecules.</a:t>
            </a:r>
          </a:p>
        </p:txBody>
      </p:sp>
      <p:sp>
        <p:nvSpPr>
          <p:cNvPr id="116750" name="Text Box 18"/>
          <p:cNvSpPr txBox="1">
            <a:spLocks noChangeArrowheads="1"/>
          </p:cNvSpPr>
          <p:nvPr/>
        </p:nvSpPr>
        <p:spPr bwMode="auto">
          <a:xfrm>
            <a:off x="5456239" y="2124075"/>
            <a:ext cx="1322387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Enzyme-substrate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latin typeface="Arial" panose="020B0604020202020204" pitchFamily="34" charset="0"/>
              </a:rPr>
              <a:t>complex</a:t>
            </a:r>
          </a:p>
        </p:txBody>
      </p:sp>
      <p:sp>
        <p:nvSpPr>
          <p:cNvPr id="116751" name="Oval 19"/>
          <p:cNvSpPr>
            <a:spLocks noChangeArrowheads="1"/>
          </p:cNvSpPr>
          <p:nvPr/>
        </p:nvSpPr>
        <p:spPr bwMode="auto">
          <a:xfrm>
            <a:off x="3532189" y="5519738"/>
            <a:ext cx="193675" cy="184150"/>
          </a:xfrm>
          <a:prstGeom prst="ellipse">
            <a:avLst/>
          </a:prstGeom>
          <a:solidFill>
            <a:srgbClr val="1D8EB9"/>
          </a:solidFill>
          <a:ln w="9525">
            <a:solidFill>
              <a:srgbClr val="1D8EB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52" name="Text Box 20"/>
          <p:cNvSpPr txBox="1">
            <a:spLocks noChangeArrowheads="1"/>
          </p:cNvSpPr>
          <p:nvPr/>
        </p:nvSpPr>
        <p:spPr bwMode="auto">
          <a:xfrm>
            <a:off x="3586163" y="5532438"/>
            <a:ext cx="80962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16753" name="Oval 21"/>
          <p:cNvSpPr>
            <a:spLocks noChangeArrowheads="1"/>
          </p:cNvSpPr>
          <p:nvPr/>
        </p:nvSpPr>
        <p:spPr bwMode="auto">
          <a:xfrm>
            <a:off x="7972426" y="2390775"/>
            <a:ext cx="193675" cy="184150"/>
          </a:xfrm>
          <a:prstGeom prst="ellipse">
            <a:avLst/>
          </a:prstGeom>
          <a:solidFill>
            <a:srgbClr val="1D8EB9"/>
          </a:solidFill>
          <a:ln w="9525">
            <a:solidFill>
              <a:srgbClr val="1D8EB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54" name="Text Box 22"/>
          <p:cNvSpPr txBox="1">
            <a:spLocks noChangeArrowheads="1"/>
          </p:cNvSpPr>
          <p:nvPr/>
        </p:nvSpPr>
        <p:spPr bwMode="auto">
          <a:xfrm>
            <a:off x="8029576" y="2409825"/>
            <a:ext cx="80963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16755" name="Line 23"/>
          <p:cNvSpPr>
            <a:spLocks noChangeShapeType="1"/>
          </p:cNvSpPr>
          <p:nvPr/>
        </p:nvSpPr>
        <p:spPr bwMode="auto">
          <a:xfrm>
            <a:off x="2735264" y="731839"/>
            <a:ext cx="2776537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Line 24"/>
          <p:cNvSpPr>
            <a:spLocks noChangeShapeType="1"/>
          </p:cNvSpPr>
          <p:nvPr/>
        </p:nvSpPr>
        <p:spPr bwMode="auto">
          <a:xfrm flipH="1" flipV="1">
            <a:off x="4157663" y="736601"/>
            <a:ext cx="72390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Line 25"/>
          <p:cNvSpPr>
            <a:spLocks noChangeShapeType="1"/>
          </p:cNvSpPr>
          <p:nvPr/>
        </p:nvSpPr>
        <p:spPr bwMode="auto">
          <a:xfrm>
            <a:off x="3149600" y="3238501"/>
            <a:ext cx="0" cy="1006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Line 26"/>
          <p:cNvSpPr>
            <a:spLocks noChangeShapeType="1"/>
          </p:cNvSpPr>
          <p:nvPr/>
        </p:nvSpPr>
        <p:spPr bwMode="auto">
          <a:xfrm>
            <a:off x="3144839" y="3746501"/>
            <a:ext cx="619125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Line 27"/>
          <p:cNvSpPr>
            <a:spLocks noChangeShapeType="1"/>
          </p:cNvSpPr>
          <p:nvPr/>
        </p:nvSpPr>
        <p:spPr bwMode="auto">
          <a:xfrm flipH="1">
            <a:off x="4749801" y="5521325"/>
            <a:ext cx="3175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Line 28"/>
          <p:cNvSpPr>
            <a:spLocks noChangeShapeType="1"/>
          </p:cNvSpPr>
          <p:nvPr/>
        </p:nvSpPr>
        <p:spPr bwMode="auto">
          <a:xfrm flipV="1">
            <a:off x="4746625" y="5461000"/>
            <a:ext cx="81280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Line 29"/>
          <p:cNvSpPr>
            <a:spLocks noChangeShapeType="1"/>
          </p:cNvSpPr>
          <p:nvPr/>
        </p:nvSpPr>
        <p:spPr bwMode="auto">
          <a:xfrm>
            <a:off x="6464300" y="4587875"/>
            <a:ext cx="5715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Line 30"/>
          <p:cNvSpPr>
            <a:spLocks noChangeShapeType="1"/>
          </p:cNvSpPr>
          <p:nvPr/>
        </p:nvSpPr>
        <p:spPr bwMode="auto">
          <a:xfrm>
            <a:off x="6505576" y="5495925"/>
            <a:ext cx="12350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Line 31"/>
          <p:cNvSpPr>
            <a:spLocks noChangeShapeType="1"/>
          </p:cNvSpPr>
          <p:nvPr/>
        </p:nvSpPr>
        <p:spPr bwMode="auto">
          <a:xfrm>
            <a:off x="7924801" y="2352676"/>
            <a:ext cx="3175" cy="384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Line 32"/>
          <p:cNvSpPr>
            <a:spLocks noChangeShapeType="1"/>
          </p:cNvSpPr>
          <p:nvPr/>
        </p:nvSpPr>
        <p:spPr bwMode="auto">
          <a:xfrm flipV="1">
            <a:off x="7480301" y="2638426"/>
            <a:ext cx="447675" cy="149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Oval 33"/>
          <p:cNvSpPr>
            <a:spLocks noChangeArrowheads="1"/>
          </p:cNvSpPr>
          <p:nvPr/>
        </p:nvSpPr>
        <p:spPr bwMode="auto">
          <a:xfrm>
            <a:off x="7083426" y="358775"/>
            <a:ext cx="193675" cy="184150"/>
          </a:xfrm>
          <a:prstGeom prst="ellipse">
            <a:avLst/>
          </a:prstGeom>
          <a:solidFill>
            <a:srgbClr val="1D8EB9"/>
          </a:solidFill>
          <a:ln w="9525">
            <a:solidFill>
              <a:srgbClr val="1D8EB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66" name="Text Box 34"/>
          <p:cNvSpPr txBox="1">
            <a:spLocks noChangeArrowheads="1"/>
          </p:cNvSpPr>
          <p:nvPr/>
        </p:nvSpPr>
        <p:spPr bwMode="auto">
          <a:xfrm>
            <a:off x="7140576" y="377825"/>
            <a:ext cx="80963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6767" name="Line 35"/>
          <p:cNvSpPr>
            <a:spLocks noChangeShapeType="1"/>
          </p:cNvSpPr>
          <p:nvPr/>
        </p:nvSpPr>
        <p:spPr bwMode="auto">
          <a:xfrm>
            <a:off x="7032626" y="361951"/>
            <a:ext cx="3175" cy="835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Line 36"/>
          <p:cNvSpPr>
            <a:spLocks noChangeShapeType="1"/>
          </p:cNvSpPr>
          <p:nvPr/>
        </p:nvSpPr>
        <p:spPr bwMode="auto">
          <a:xfrm flipV="1">
            <a:off x="5880100" y="793751"/>
            <a:ext cx="115570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Oval 37"/>
          <p:cNvSpPr>
            <a:spLocks noChangeArrowheads="1"/>
          </p:cNvSpPr>
          <p:nvPr/>
        </p:nvSpPr>
        <p:spPr bwMode="auto">
          <a:xfrm>
            <a:off x="2713039" y="163513"/>
            <a:ext cx="193675" cy="184150"/>
          </a:xfrm>
          <a:prstGeom prst="ellipse">
            <a:avLst/>
          </a:prstGeom>
          <a:solidFill>
            <a:srgbClr val="1D8EB9"/>
          </a:solidFill>
          <a:ln w="9525">
            <a:solidFill>
              <a:srgbClr val="1D8EB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0" name="Text Box 38"/>
          <p:cNvSpPr txBox="1">
            <a:spLocks noChangeArrowheads="1"/>
          </p:cNvSpPr>
          <p:nvPr/>
        </p:nvSpPr>
        <p:spPr bwMode="auto">
          <a:xfrm>
            <a:off x="2767013" y="176213"/>
            <a:ext cx="80962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6771" name="Oval 39"/>
          <p:cNvSpPr>
            <a:spLocks noChangeArrowheads="1"/>
          </p:cNvSpPr>
          <p:nvPr/>
        </p:nvSpPr>
        <p:spPr bwMode="auto">
          <a:xfrm>
            <a:off x="2416176" y="3233738"/>
            <a:ext cx="193675" cy="184150"/>
          </a:xfrm>
          <a:prstGeom prst="ellipse">
            <a:avLst/>
          </a:prstGeom>
          <a:solidFill>
            <a:srgbClr val="1D8EB9"/>
          </a:solidFill>
          <a:ln w="9525">
            <a:solidFill>
              <a:srgbClr val="1D8EB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2" name="Text Box 40"/>
          <p:cNvSpPr txBox="1">
            <a:spLocks noChangeArrowheads="1"/>
          </p:cNvSpPr>
          <p:nvPr/>
        </p:nvSpPr>
        <p:spPr bwMode="auto">
          <a:xfrm>
            <a:off x="2470151" y="3246438"/>
            <a:ext cx="80963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16773" name="Oval 41"/>
          <p:cNvSpPr>
            <a:spLocks noChangeArrowheads="1"/>
          </p:cNvSpPr>
          <p:nvPr/>
        </p:nvSpPr>
        <p:spPr bwMode="auto">
          <a:xfrm>
            <a:off x="6503989" y="5532438"/>
            <a:ext cx="193675" cy="184150"/>
          </a:xfrm>
          <a:prstGeom prst="ellipse">
            <a:avLst/>
          </a:prstGeom>
          <a:solidFill>
            <a:srgbClr val="1D8EB9"/>
          </a:solidFill>
          <a:ln w="9525">
            <a:solidFill>
              <a:srgbClr val="1D8EB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4" name="Text Box 42"/>
          <p:cNvSpPr txBox="1">
            <a:spLocks noChangeArrowheads="1"/>
          </p:cNvSpPr>
          <p:nvPr/>
        </p:nvSpPr>
        <p:spPr bwMode="auto">
          <a:xfrm>
            <a:off x="6557963" y="5545138"/>
            <a:ext cx="80962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16775" name="AutoShape 43"/>
          <p:cNvSpPr>
            <a:spLocks noChangeArrowheads="1"/>
          </p:cNvSpPr>
          <p:nvPr/>
        </p:nvSpPr>
        <p:spPr bwMode="auto">
          <a:xfrm>
            <a:off x="3735388" y="3708400"/>
            <a:ext cx="69850" cy="76200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6" name="AutoShape 44"/>
          <p:cNvSpPr>
            <a:spLocks noChangeArrowheads="1"/>
          </p:cNvSpPr>
          <p:nvPr/>
        </p:nvSpPr>
        <p:spPr bwMode="auto">
          <a:xfrm>
            <a:off x="5521325" y="5419725"/>
            <a:ext cx="69850" cy="76200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7" name="AutoShape 45"/>
          <p:cNvSpPr>
            <a:spLocks noChangeArrowheads="1"/>
          </p:cNvSpPr>
          <p:nvPr/>
        </p:nvSpPr>
        <p:spPr bwMode="auto">
          <a:xfrm>
            <a:off x="6429375" y="4551363"/>
            <a:ext cx="69850" cy="76200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8" name="AutoShape 46"/>
          <p:cNvSpPr>
            <a:spLocks noChangeArrowheads="1"/>
          </p:cNvSpPr>
          <p:nvPr/>
        </p:nvSpPr>
        <p:spPr bwMode="auto">
          <a:xfrm>
            <a:off x="7439025" y="2749550"/>
            <a:ext cx="69850" cy="76200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79" name="AutoShape 47"/>
          <p:cNvSpPr>
            <a:spLocks noChangeArrowheads="1"/>
          </p:cNvSpPr>
          <p:nvPr/>
        </p:nvSpPr>
        <p:spPr bwMode="auto">
          <a:xfrm>
            <a:off x="5843588" y="1301750"/>
            <a:ext cx="69850" cy="76200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6780" name="AutoShape 48"/>
          <p:cNvSpPr>
            <a:spLocks noChangeArrowheads="1"/>
          </p:cNvSpPr>
          <p:nvPr/>
        </p:nvSpPr>
        <p:spPr bwMode="auto">
          <a:xfrm>
            <a:off x="4852988" y="1497013"/>
            <a:ext cx="69850" cy="76200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1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i="1"/>
              <a:t>Cofactors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5613" y="1182688"/>
            <a:ext cx="8534400" cy="33655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/>
              <a:t>Cofactors </a:t>
            </a:r>
            <a:r>
              <a:rPr lang="en-US" altLang="en-US" sz="4000" dirty="0"/>
              <a:t>are </a:t>
            </a:r>
            <a:r>
              <a:rPr lang="en-US" altLang="en-US" sz="4000" dirty="0" err="1"/>
              <a:t>nonprotein</a:t>
            </a:r>
            <a:r>
              <a:rPr lang="en-US" altLang="en-US" sz="4000" dirty="0"/>
              <a:t> enzyme helpers</a:t>
            </a:r>
          </a:p>
          <a:p>
            <a:pPr eaLnBrk="1" hangingPunct="1"/>
            <a:r>
              <a:rPr lang="en-US" altLang="en-US" sz="4000" dirty="0"/>
              <a:t>Cofactors may be inorganic (such as Cu</a:t>
            </a:r>
            <a:r>
              <a:rPr lang="en-US" altLang="en-US" sz="4000" baseline="30000" dirty="0"/>
              <a:t>2</a:t>
            </a:r>
            <a:r>
              <a:rPr lang="en-US" altLang="en-US" sz="4000" dirty="0"/>
              <a:t>+, Fe</a:t>
            </a:r>
            <a:r>
              <a:rPr lang="en-US" altLang="en-US" sz="4000" baseline="30000" dirty="0"/>
              <a:t>2+</a:t>
            </a:r>
            <a:r>
              <a:rPr lang="en-US" altLang="en-US" sz="4000" dirty="0"/>
              <a:t>) or organic</a:t>
            </a:r>
          </a:p>
          <a:p>
            <a:pPr eaLnBrk="1" hangingPunct="1"/>
            <a:r>
              <a:rPr lang="en-US" altLang="en-US" sz="4000" dirty="0"/>
              <a:t>An organic cofactor is called a </a:t>
            </a:r>
            <a:r>
              <a:rPr lang="en-US" altLang="en-US" sz="4000" b="1" dirty="0"/>
              <a:t>coenzyme</a:t>
            </a:r>
            <a:endParaRPr lang="en-US" altLang="en-US" sz="4000" dirty="0"/>
          </a:p>
          <a:p>
            <a:pPr eaLnBrk="1" hangingPunct="1"/>
            <a:r>
              <a:rPr lang="en-US" altLang="en-US" sz="4000" dirty="0"/>
              <a:t>Coenzymes include vitamins</a:t>
            </a:r>
            <a:endParaRPr lang="en-US" altLang="en-US" sz="4000" b="1" dirty="0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1828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1828800" y="990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1752600" y="6597650"/>
            <a:ext cx="5486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7DA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100">
                <a:solidFill>
                  <a:srgbClr val="000000"/>
                </a:solidFill>
              </a:rPr>
              <a:t>Copyright © 2008 Pearson Education, Inc., publishing as Pearson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35845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i="1"/>
              <a:t>Enzyme Inhibitors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9900" y="1193800"/>
            <a:ext cx="8534400" cy="44386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/>
              <a:t>Competitive inhibitors </a:t>
            </a:r>
            <a:r>
              <a:rPr lang="en-US" altLang="en-US" sz="3600" dirty="0"/>
              <a:t>bind to the active site of an enzyme, competing with the substrate</a:t>
            </a:r>
          </a:p>
          <a:p>
            <a:pPr eaLnBrk="1" hangingPunct="1"/>
            <a:r>
              <a:rPr lang="en-US" altLang="en-US" sz="3600" b="1" dirty="0"/>
              <a:t>Noncompetitive inhibitors </a:t>
            </a:r>
            <a:r>
              <a:rPr lang="en-US" altLang="en-US" sz="3600" dirty="0"/>
              <a:t>bind to another part of an enzyme, causing the enzyme to change shape and making the active site less effective</a:t>
            </a:r>
          </a:p>
          <a:p>
            <a:pPr eaLnBrk="1" hangingPunct="1"/>
            <a:r>
              <a:rPr lang="en-US" altLang="en-US" sz="3600" dirty="0"/>
              <a:t>Examples of inhibitors include toxins, poisons, pesticides, and antibiotics</a:t>
            </a:r>
          </a:p>
        </p:txBody>
      </p:sp>
      <p:sp>
        <p:nvSpPr>
          <p:cNvPr id="126980" name="Line 27"/>
          <p:cNvSpPr>
            <a:spLocks noChangeShapeType="1"/>
          </p:cNvSpPr>
          <p:nvPr/>
        </p:nvSpPr>
        <p:spPr bwMode="auto">
          <a:xfrm>
            <a:off x="1828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Line 28"/>
          <p:cNvSpPr>
            <a:spLocks noChangeShapeType="1"/>
          </p:cNvSpPr>
          <p:nvPr/>
        </p:nvSpPr>
        <p:spPr bwMode="auto">
          <a:xfrm>
            <a:off x="1828800" y="990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Text Box 29"/>
          <p:cNvSpPr txBox="1">
            <a:spLocks noChangeArrowheads="1"/>
          </p:cNvSpPr>
          <p:nvPr/>
        </p:nvSpPr>
        <p:spPr bwMode="auto">
          <a:xfrm>
            <a:off x="1752600" y="6597650"/>
            <a:ext cx="5486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7DA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100">
                <a:solidFill>
                  <a:srgbClr val="000000"/>
                </a:solidFill>
              </a:rPr>
              <a:t>Copyright © 2008 Pearson Education, Inc., publishing as Pearson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2956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Allosteric Regulation of Enzymes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221" y="1193800"/>
            <a:ext cx="10732168" cy="2768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/>
              <a:t>Allosteric regulation </a:t>
            </a:r>
            <a:r>
              <a:rPr lang="en-US" altLang="en-US" sz="4000" dirty="0"/>
              <a:t>may either inhibit or stimulate an enzyme’s activity</a:t>
            </a:r>
          </a:p>
          <a:p>
            <a:pPr eaLnBrk="1" hangingPunct="1"/>
            <a:r>
              <a:rPr lang="en-US" altLang="en-US" sz="4000" dirty="0"/>
              <a:t>Allosteric enzymes are made up of two or more units, each of which has its own active site</a:t>
            </a:r>
          </a:p>
          <a:p>
            <a:pPr eaLnBrk="1" hangingPunct="1"/>
            <a:r>
              <a:rPr lang="en-US" altLang="en-US" sz="4000" dirty="0"/>
              <a:t>Allosteric regulation occurs when a regulatory molecule binds to an allosteric site and affects the protein’s function at the active sites</a:t>
            </a:r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>
            <a:off x="1828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1828800" y="990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1752600" y="6597650"/>
            <a:ext cx="5486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7DA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100">
                <a:solidFill>
                  <a:srgbClr val="000000"/>
                </a:solidFill>
              </a:rPr>
              <a:t>Copyright © 2008 Pearson Education, Inc., publishing as Pearson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10825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89113" y="88900"/>
            <a:ext cx="8534400" cy="503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i="1"/>
              <a:t>Allosteric Activation and Inhibition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62050"/>
            <a:ext cx="8534400" cy="42799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/>
              <a:t>Most are made from polypeptide subunits</a:t>
            </a:r>
          </a:p>
          <a:p>
            <a:pPr eaLnBrk="1" hangingPunct="1"/>
            <a:r>
              <a:rPr lang="en-US" altLang="en-US" sz="4000" dirty="0"/>
              <a:t>Each enzyme has active and inactive forms</a:t>
            </a:r>
          </a:p>
          <a:p>
            <a:pPr eaLnBrk="1" hangingPunct="1"/>
            <a:r>
              <a:rPr lang="en-US" altLang="en-US" sz="4000" dirty="0"/>
              <a:t>The binding of an activator stabilizes the active form of the enzyme</a:t>
            </a:r>
          </a:p>
          <a:p>
            <a:pPr eaLnBrk="1" hangingPunct="1"/>
            <a:r>
              <a:rPr lang="en-US" altLang="en-US" sz="4000" dirty="0"/>
              <a:t>The binding of an inhibitor stabilizes the inactive form of the enzyme</a:t>
            </a:r>
          </a:p>
        </p:txBody>
      </p:sp>
      <p:sp>
        <p:nvSpPr>
          <p:cNvPr id="135172" name="Line 5"/>
          <p:cNvSpPr>
            <a:spLocks noChangeShapeType="1"/>
          </p:cNvSpPr>
          <p:nvPr/>
        </p:nvSpPr>
        <p:spPr bwMode="auto">
          <a:xfrm>
            <a:off x="1828800" y="6553200"/>
            <a:ext cx="8534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Line 6"/>
          <p:cNvSpPr>
            <a:spLocks noChangeShapeType="1"/>
          </p:cNvSpPr>
          <p:nvPr/>
        </p:nvSpPr>
        <p:spPr bwMode="auto">
          <a:xfrm>
            <a:off x="1828800" y="990600"/>
            <a:ext cx="85344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4" name="Text Box 7"/>
          <p:cNvSpPr txBox="1">
            <a:spLocks noChangeArrowheads="1"/>
          </p:cNvSpPr>
          <p:nvPr/>
        </p:nvSpPr>
        <p:spPr bwMode="auto">
          <a:xfrm>
            <a:off x="1752600" y="6597650"/>
            <a:ext cx="5486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7DAB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 anchor="b">
            <a:spAutoFit/>
          </a:bodyPr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/>
            <a:r>
              <a:rPr kumimoji="0" lang="en-US" altLang="en-US" sz="1100">
                <a:solidFill>
                  <a:srgbClr val="000000"/>
                </a:solidFill>
              </a:rPr>
              <a:t>Copyright © 2008 Pearson Education, Inc., publishing as Pearson Benjamin Cummings</a:t>
            </a:r>
          </a:p>
        </p:txBody>
      </p:sp>
    </p:spTree>
    <p:extLst>
      <p:ext uri="{BB962C8B-B14F-4D97-AF65-F5344CB8AC3E}">
        <p14:creationId xmlns:p14="http://schemas.microsoft.com/office/powerpoint/2010/main" val="376123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5" descr="08_20aAllostericRegulatio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339" y="142875"/>
            <a:ext cx="5011737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7" name="Rectangle 6"/>
          <p:cNvSpPr>
            <a:spLocks noChangeArrowheads="1"/>
          </p:cNvSpPr>
          <p:nvPr/>
        </p:nvSpPr>
        <p:spPr bwMode="auto">
          <a:xfrm>
            <a:off x="1676400" y="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kumimoji="0" lang="en-US" altLang="en-US">
                <a:latin typeface="Arial" panose="020B0604020202020204" pitchFamily="34" charset="0"/>
              </a:rPr>
              <a:t>Fig. 8-20a</a:t>
            </a:r>
            <a:endParaRPr kumimoji="0" lang="en-US" altLang="en-US" sz="15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9268" name="Text Box 7"/>
          <p:cNvSpPr txBox="1">
            <a:spLocks noChangeArrowheads="1"/>
          </p:cNvSpPr>
          <p:nvPr/>
        </p:nvSpPr>
        <p:spPr bwMode="auto">
          <a:xfrm>
            <a:off x="3708401" y="6321425"/>
            <a:ext cx="350202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(a) Allosteric activators and inhibitors           </a:t>
            </a:r>
          </a:p>
        </p:txBody>
      </p:sp>
      <p:sp>
        <p:nvSpPr>
          <p:cNvPr id="139269" name="Text Box 8"/>
          <p:cNvSpPr txBox="1">
            <a:spLocks noChangeArrowheads="1"/>
          </p:cNvSpPr>
          <p:nvPr/>
        </p:nvSpPr>
        <p:spPr bwMode="auto">
          <a:xfrm>
            <a:off x="5899151" y="5416550"/>
            <a:ext cx="73342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Inhibitor</a:t>
            </a:r>
          </a:p>
        </p:txBody>
      </p:sp>
      <p:sp>
        <p:nvSpPr>
          <p:cNvPr id="139270" name="Text Box 9"/>
          <p:cNvSpPr txBox="1">
            <a:spLocks noChangeArrowheads="1"/>
          </p:cNvSpPr>
          <p:nvPr/>
        </p:nvSpPr>
        <p:spPr bwMode="auto">
          <a:xfrm>
            <a:off x="3714751" y="5403850"/>
            <a:ext cx="8985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Non-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functional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active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site</a:t>
            </a:r>
          </a:p>
        </p:txBody>
      </p:sp>
      <p:sp>
        <p:nvSpPr>
          <p:cNvPr id="139271" name="Text Box 10"/>
          <p:cNvSpPr txBox="1">
            <a:spLocks noChangeArrowheads="1"/>
          </p:cNvSpPr>
          <p:nvPr/>
        </p:nvSpPr>
        <p:spPr bwMode="auto">
          <a:xfrm>
            <a:off x="6953251" y="5540375"/>
            <a:ext cx="157162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Stabilized inactive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form    </a:t>
            </a:r>
          </a:p>
        </p:txBody>
      </p:sp>
      <p:sp>
        <p:nvSpPr>
          <p:cNvPr id="139272" name="Text Box 11"/>
          <p:cNvSpPr txBox="1">
            <a:spLocks noChangeArrowheads="1"/>
          </p:cNvSpPr>
          <p:nvPr/>
        </p:nvSpPr>
        <p:spPr bwMode="auto">
          <a:xfrm>
            <a:off x="4667251" y="5543550"/>
            <a:ext cx="1127125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Inactive form</a:t>
            </a:r>
          </a:p>
        </p:txBody>
      </p:sp>
      <p:sp>
        <p:nvSpPr>
          <p:cNvPr id="139273" name="Text Box 12"/>
          <p:cNvSpPr txBox="1">
            <a:spLocks noChangeArrowheads="1"/>
          </p:cNvSpPr>
          <p:nvPr/>
        </p:nvSpPr>
        <p:spPr bwMode="auto">
          <a:xfrm>
            <a:off x="4186239" y="3071813"/>
            <a:ext cx="9366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Oscillation</a:t>
            </a:r>
          </a:p>
        </p:txBody>
      </p:sp>
      <p:sp>
        <p:nvSpPr>
          <p:cNvPr id="139274" name="Text Box 13"/>
          <p:cNvSpPr txBox="1">
            <a:spLocks noChangeArrowheads="1"/>
          </p:cNvSpPr>
          <p:nvPr/>
        </p:nvSpPr>
        <p:spPr bwMode="auto">
          <a:xfrm>
            <a:off x="5849939" y="2027238"/>
            <a:ext cx="9366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Activator</a:t>
            </a:r>
          </a:p>
        </p:txBody>
      </p:sp>
      <p:sp>
        <p:nvSpPr>
          <p:cNvPr id="139275" name="Text Box 14"/>
          <p:cNvSpPr txBox="1">
            <a:spLocks noChangeArrowheads="1"/>
          </p:cNvSpPr>
          <p:nvPr/>
        </p:nvSpPr>
        <p:spPr bwMode="auto">
          <a:xfrm>
            <a:off x="4730751" y="2292350"/>
            <a:ext cx="9366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Active form</a:t>
            </a:r>
          </a:p>
        </p:txBody>
      </p:sp>
      <p:sp>
        <p:nvSpPr>
          <p:cNvPr id="139276" name="Text Box 15"/>
          <p:cNvSpPr txBox="1">
            <a:spLocks noChangeArrowheads="1"/>
          </p:cNvSpPr>
          <p:nvPr/>
        </p:nvSpPr>
        <p:spPr bwMode="auto">
          <a:xfrm>
            <a:off x="6543676" y="2292350"/>
            <a:ext cx="22320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Stabilized active form</a:t>
            </a:r>
          </a:p>
        </p:txBody>
      </p:sp>
      <p:sp>
        <p:nvSpPr>
          <p:cNvPr id="139277" name="Text Box 16"/>
          <p:cNvSpPr txBox="1">
            <a:spLocks noChangeArrowheads="1"/>
          </p:cNvSpPr>
          <p:nvPr/>
        </p:nvSpPr>
        <p:spPr bwMode="auto">
          <a:xfrm>
            <a:off x="3709989" y="1743075"/>
            <a:ext cx="923925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Regulatory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site (one</a:t>
            </a:r>
          </a:p>
          <a:p>
            <a:pPr algn="l"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of four)</a:t>
            </a:r>
          </a:p>
        </p:txBody>
      </p:sp>
      <p:sp>
        <p:nvSpPr>
          <p:cNvPr id="139278" name="Text Box 17"/>
          <p:cNvSpPr txBox="1">
            <a:spLocks noChangeArrowheads="1"/>
          </p:cNvSpPr>
          <p:nvPr/>
        </p:nvSpPr>
        <p:spPr bwMode="auto">
          <a:xfrm>
            <a:off x="3683001" y="192088"/>
            <a:ext cx="15843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Allosteric enzyme</a:t>
            </a:r>
          </a:p>
          <a:p>
            <a:pPr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with four subunits</a:t>
            </a:r>
          </a:p>
        </p:txBody>
      </p:sp>
      <p:sp>
        <p:nvSpPr>
          <p:cNvPr id="139279" name="Text Box 18"/>
          <p:cNvSpPr txBox="1">
            <a:spLocks noChangeArrowheads="1"/>
          </p:cNvSpPr>
          <p:nvPr/>
        </p:nvSpPr>
        <p:spPr bwMode="auto">
          <a:xfrm>
            <a:off x="5410201" y="180975"/>
            <a:ext cx="1127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FC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ctr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Active site</a:t>
            </a:r>
          </a:p>
          <a:p>
            <a:pPr>
              <a:lnSpc>
                <a:spcPct val="90000"/>
              </a:lnSpc>
              <a:buSzPct val="130000"/>
              <a:buFont typeface="Times" panose="02020603050405020304" pitchFamily="18" charset="0"/>
              <a:buNone/>
            </a:pPr>
            <a:r>
              <a:rPr kumimoji="0" lang="en-US" altLang="en-US" sz="1400" b="1">
                <a:latin typeface="Arial" panose="020B0604020202020204" pitchFamily="34" charset="0"/>
              </a:rPr>
              <a:t>(one of four)</a:t>
            </a:r>
          </a:p>
        </p:txBody>
      </p:sp>
      <p:sp>
        <p:nvSpPr>
          <p:cNvPr id="139280" name="Line 19"/>
          <p:cNvSpPr>
            <a:spLocks noChangeShapeType="1"/>
          </p:cNvSpPr>
          <p:nvPr/>
        </p:nvSpPr>
        <p:spPr bwMode="auto">
          <a:xfrm>
            <a:off x="4386264" y="588964"/>
            <a:ext cx="460375" cy="587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1" name="Line 20"/>
          <p:cNvSpPr>
            <a:spLocks noChangeShapeType="1"/>
          </p:cNvSpPr>
          <p:nvPr/>
        </p:nvSpPr>
        <p:spPr bwMode="auto">
          <a:xfrm flipV="1">
            <a:off x="4106864" y="1366838"/>
            <a:ext cx="536575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Line 21"/>
          <p:cNvSpPr>
            <a:spLocks noChangeShapeType="1"/>
          </p:cNvSpPr>
          <p:nvPr/>
        </p:nvSpPr>
        <p:spPr bwMode="auto">
          <a:xfrm flipH="1">
            <a:off x="5638800" y="588964"/>
            <a:ext cx="368300" cy="333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3" name="Line 22"/>
          <p:cNvSpPr>
            <a:spLocks noChangeShapeType="1"/>
          </p:cNvSpPr>
          <p:nvPr/>
        </p:nvSpPr>
        <p:spPr bwMode="auto">
          <a:xfrm flipV="1">
            <a:off x="4149726" y="5289550"/>
            <a:ext cx="638175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05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746</Words>
  <Application>Microsoft Office PowerPoint</Application>
  <PresentationFormat>Widescreen</PresentationFormat>
  <Paragraphs>175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Times</vt:lpstr>
      <vt:lpstr>Times New Roman</vt:lpstr>
      <vt:lpstr>Office Theme</vt:lpstr>
      <vt:lpstr>Enzymes</vt:lpstr>
      <vt:lpstr>PowerPoint Presentation</vt:lpstr>
      <vt:lpstr>Catalysis in the Enzyme’s Active Site</vt:lpstr>
      <vt:lpstr>PowerPoint Presentation</vt:lpstr>
      <vt:lpstr>Cofactors</vt:lpstr>
      <vt:lpstr>Enzyme Inhibitors</vt:lpstr>
      <vt:lpstr>Allosteric Regulation of Enzymes</vt:lpstr>
      <vt:lpstr>Allosteric Activation and Inhibition</vt:lpstr>
      <vt:lpstr>PowerPoint Presentation</vt:lpstr>
      <vt:lpstr>PowerPoint Presentation</vt:lpstr>
      <vt:lpstr>Figure 6.18-2</vt:lpstr>
      <vt:lpstr>Feedback Inhibition</vt:lpstr>
      <vt:lpstr>PowerPoint Presentation</vt:lpstr>
      <vt:lpstr>Specific Localization of Enzymes Within the Cell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sljavon</dc:creator>
  <cp:lastModifiedBy>sljavon</cp:lastModifiedBy>
  <cp:revision>11</cp:revision>
  <dcterms:created xsi:type="dcterms:W3CDTF">2015-09-23T23:42:19Z</dcterms:created>
  <dcterms:modified xsi:type="dcterms:W3CDTF">2017-09-24T12:46:05Z</dcterms:modified>
</cp:coreProperties>
</file>