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8.xml" ContentType="application/vnd.openxmlformats-officedocument.presentationml.slideLayout+xml"/>
  <Override PartName="/ppt/theme/theme16.xml" ContentType="application/vnd.openxmlformats-officedocument.theme+xml"/>
  <Override PartName="/ppt/slideLayouts/slideLayout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slideLayouts/slideLayout10.xml" ContentType="application/vnd.openxmlformats-officedocument.presentationml.slideLayout+xml"/>
  <Override PartName="/ppt/theme/theme23.xml" ContentType="application/vnd.openxmlformats-officedocument.theme+xml"/>
  <Override PartName="/ppt/slideLayouts/slideLayout11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12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</p:sldMasterIdLst>
  <p:notesMasterIdLst>
    <p:notesMasterId r:id="rId69"/>
  </p:notesMasterIdLst>
  <p:handoutMasterIdLst>
    <p:handoutMasterId r:id="rId70"/>
  </p:handoutMasterIdLst>
  <p:sldIdLst>
    <p:sldId id="461" r:id="rId54"/>
    <p:sldId id="469" r:id="rId55"/>
    <p:sldId id="303" r:id="rId56"/>
    <p:sldId id="309" r:id="rId57"/>
    <p:sldId id="311" r:id="rId58"/>
    <p:sldId id="317" r:id="rId59"/>
    <p:sldId id="520" r:id="rId60"/>
    <p:sldId id="322" r:id="rId61"/>
    <p:sldId id="482" r:id="rId62"/>
    <p:sldId id="324" r:id="rId63"/>
    <p:sldId id="483" r:id="rId64"/>
    <p:sldId id="329" r:id="rId65"/>
    <p:sldId id="489" r:id="rId66"/>
    <p:sldId id="490" r:id="rId67"/>
    <p:sldId id="496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2317" autoAdjust="0"/>
  </p:normalViewPr>
  <p:slideViewPr>
    <p:cSldViewPr snapToGrid="0" showGuides="1">
      <p:cViewPr varScale="1">
        <p:scale>
          <a:sx n="67" d="100"/>
          <a:sy n="67" d="100"/>
        </p:scale>
        <p:origin x="1668" y="6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61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handoutMaster" Target="handoutMasters/handout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9.xml"/><Relationship Id="rId1" Type="http://schemas.openxmlformats.org/officeDocument/2006/relationships/slide" Target="slides/slide2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22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B7AD5DD-CED1-4E1B-BC40-13495951C727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68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Figure 6.6-2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Free energy changes (∆G) in exergonic and endergonic reactions (part 2: endergonic)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0D76426-B65E-4063-970E-69D388F876CE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6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Figure 6.8-1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structure and hydrolysis of adenosine triphosphate (ATP) (part 1: structure)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Figure 6.8-2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structure and hydrolysis of adenosine triphosphate (ATP) (part 2: hydrolysis)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6.11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ATP 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Figure 6.UN01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In-text figure, metabolic pathway, p. 122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B2C9F71-191B-48A0-90C4-CCE0F861AFA6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00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17387DE-EB74-41BB-A732-C33E1C5E7971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64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575D63D-5736-40D8-AA66-1B02952E2A00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42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50F5136-F7CB-4090-8E8D-8CBD396082AC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43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A6D640-F639-4283-A2E0-FAA1B9F65DB0}" type="slidenum">
              <a:rPr kumimoji="0" lang="en-US" altLang="en-US" smtClean="0"/>
              <a:pPr/>
              <a:t>7</a:t>
            </a:fld>
            <a:endParaRPr kumimoji="0"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7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B43CD26-73CC-4E2B-AF1A-C6069889E1B4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027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Figure 6.6-1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Free energy changes (∆G) in exergonic and endergonic reactions (part 1: exergonic)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1"/>
                </a:solidFill>
              </a:rPr>
              <a:t>     © 2016 Pearson Education,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8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12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4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6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0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06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1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2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5588" y="1193800"/>
            <a:ext cx="21447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5588" y="3425825"/>
            <a:ext cx="457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1A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>
            <a:lvl1pPr marL="400050" indent="-342900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00100" indent="-34131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57300" indent="-339725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14500" indent="-34766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1700" indent="-34766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spcBef>
                <a:spcPct val="45000"/>
              </a:spcBef>
              <a:buFont typeface="Wingdings" panose="05000000000000000000" pitchFamily="2" charset="2"/>
              <a:buNone/>
            </a:pPr>
            <a:r>
              <a:rPr lang="en-US" altLang="en-US" sz="4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 Introduction</a:t>
            </a:r>
            <a:br>
              <a:rPr lang="en-US" altLang="en-US" sz="4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Metabolism</a:t>
            </a:r>
            <a:endParaRPr lang="en-US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3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b="1" dirty="0"/>
              <a:t>endergonic</a:t>
            </a:r>
            <a:r>
              <a:rPr lang="en-US" altLang="en-US" dirty="0"/>
              <a:t> </a:t>
            </a:r>
            <a:r>
              <a:rPr lang="en-US" altLang="en-US" b="1" dirty="0"/>
              <a:t>reaction</a:t>
            </a:r>
            <a:r>
              <a:rPr lang="en-US" altLang="en-US" dirty="0"/>
              <a:t> absorbs free energy from its surroundings and is nonspontaneous; ∆</a:t>
            </a:r>
            <a:r>
              <a:rPr lang="en-US" altLang="en-US" i="1" dirty="0"/>
              <a:t>G</a:t>
            </a:r>
            <a:r>
              <a:rPr lang="en-US" altLang="en-US" dirty="0"/>
              <a:t> is positive</a:t>
            </a:r>
          </a:p>
          <a:p>
            <a:r>
              <a:rPr lang="en-US" altLang="en-US" dirty="0"/>
              <a:t>The magnitude of ∆</a:t>
            </a:r>
            <a:r>
              <a:rPr lang="en-US" altLang="en-US" i="1" dirty="0"/>
              <a:t>G</a:t>
            </a:r>
            <a:r>
              <a:rPr lang="en-US" altLang="en-US" dirty="0"/>
              <a:t> is the quantity of energy required to drive the reaction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43128"/>
            <a:ext cx="8546592" cy="55717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6.6-2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540" y="639732"/>
            <a:ext cx="5934638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84632" indent="-457200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Endergonic reaction: energy required,</a:t>
            </a:r>
            <a:b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nonspontaneous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655" y="1462848"/>
            <a:ext cx="1284006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2680" y="3790123"/>
            <a:ext cx="1043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667" y="4150486"/>
            <a:ext cx="1415452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1927" y="2563777"/>
            <a:ext cx="1477969" cy="13336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Amount of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required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D</a:t>
            </a:r>
            <a:r>
              <a:rPr lang="en-US" sz="230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306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&gt;</a:t>
            </a: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342" y="5811011"/>
            <a:ext cx="3406382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74086" y="3302439"/>
            <a:ext cx="353943" cy="166872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cell does three main kinds of work</a:t>
            </a:r>
          </a:p>
          <a:p>
            <a:pPr lvl="1"/>
            <a:r>
              <a:rPr lang="en-US" altLang="en-US" dirty="0"/>
              <a:t>Chemical</a:t>
            </a:r>
          </a:p>
          <a:p>
            <a:pPr lvl="1"/>
            <a:r>
              <a:rPr lang="en-US" altLang="en-US" dirty="0"/>
              <a:t>Transport</a:t>
            </a:r>
          </a:p>
          <a:p>
            <a:pPr lvl="1"/>
            <a:r>
              <a:rPr lang="en-US" altLang="en-US" dirty="0"/>
              <a:t>Mechanical</a:t>
            </a:r>
          </a:p>
          <a:p>
            <a:r>
              <a:rPr lang="en-US" altLang="en-US" dirty="0"/>
              <a:t>To do work, cells manage energy resources by </a:t>
            </a:r>
            <a:r>
              <a:rPr lang="en-US" altLang="en-US" b="1" dirty="0"/>
              <a:t>energy</a:t>
            </a:r>
            <a:r>
              <a:rPr lang="en-US" altLang="en-US" dirty="0"/>
              <a:t> </a:t>
            </a:r>
            <a:r>
              <a:rPr lang="en-US" altLang="en-US" b="1" dirty="0"/>
              <a:t>coupling</a:t>
            </a:r>
            <a:r>
              <a:rPr lang="en-US" altLang="en-US" dirty="0"/>
              <a:t>, the use of an exergonic process to drive an endergonic one</a:t>
            </a:r>
          </a:p>
          <a:p>
            <a:r>
              <a:rPr lang="en-US" altLang="en-US" dirty="0"/>
              <a:t>Most energy coupling in cells is mediated by ATP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6.8-1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5192"/>
            <a:ext cx="8546592" cy="4547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951" y="1124293"/>
            <a:ext cx="1147750" cy="34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Adenine</a:t>
            </a:r>
            <a:endParaRPr lang="en-US" sz="173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729" y="4000846"/>
            <a:ext cx="2733121" cy="34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Triphosphate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870" y="5314499"/>
            <a:ext cx="3277885" cy="34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The structure of ATP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809" y="4269928"/>
            <a:ext cx="969817" cy="34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530" y="4323212"/>
            <a:ext cx="2973571" cy="3485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(3 phosphate groups)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204216"/>
            <a:ext cx="8418576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6.8-2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6162" y="912242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175" y="913829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2187" y="913829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0887" y="2042542"/>
            <a:ext cx="4160691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Adenosine triphosphate (ATP)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3607" y="2833910"/>
            <a:ext cx="543418" cy="3477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226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226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9638" y="4303935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887" y="5309617"/>
            <a:ext cx="1308050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Inorganic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200" y="5631879"/>
            <a:ext cx="1471557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0050" y="4293617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8062" y="4293617"/>
            <a:ext cx="193964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6925" y="4360292"/>
            <a:ext cx="985847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1737" y="5457254"/>
            <a:ext cx="4183838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Adenosine </a:t>
            </a:r>
            <a:r>
              <a:rPr lang="en-US" sz="2262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diphosphate</a:t>
            </a:r>
            <a:r>
              <a:rPr lang="en-US" sz="226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(ADP)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812" y="6258942"/>
            <a:ext cx="3486275" cy="3481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2" b="1">
                <a:solidFill>
                  <a:srgbClr val="000000"/>
                </a:solidFill>
                <a:latin typeface="Arial"/>
                <a:ea typeface="ＭＳ Ｐゴシック" charset="0"/>
              </a:rPr>
              <a:t>(b) The hydrolysis of ATP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3000" y="4454624"/>
            <a:ext cx="60914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0" name="Freeform 3"/>
          <p:cNvSpPr/>
          <p:nvPr/>
        </p:nvSpPr>
        <p:spPr>
          <a:xfrm>
            <a:off x="1086930" y="4324161"/>
            <a:ext cx="320040" cy="32004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33728"/>
            <a:ext cx="8546592" cy="35905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0148" y="1985497"/>
            <a:ext cx="512448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7286" y="2008520"/>
            <a:ext cx="496931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2073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37" y="3887322"/>
            <a:ext cx="2874185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 from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catabolism (exergonic,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energy-releasing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680" y="4527879"/>
            <a:ext cx="562655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231" y="3889703"/>
            <a:ext cx="2372444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 for cellular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work (endergonic,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energy-consuming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240" y="4525502"/>
            <a:ext cx="177934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283" y="4690884"/>
            <a:ext cx="52900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12" name="Freeform 3"/>
          <p:cNvSpPr/>
          <p:nvPr/>
        </p:nvSpPr>
        <p:spPr>
          <a:xfrm>
            <a:off x="4835824" y="4523116"/>
            <a:ext cx="320040" cy="32004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6.UN01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66416"/>
            <a:ext cx="8546592" cy="17251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50899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Enzyme 1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8124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199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1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5842" y="3677407"/>
            <a:ext cx="1110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Starting</a:t>
            </a:r>
          </a:p>
          <a:p>
            <a:pPr algn="ctr" eaLnBrk="0" hangingPunct="0"/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849624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/>
                <a:ea typeface="ＭＳ Ｐゴシック" charset="0"/>
              </a:rPr>
              <a:t>Enzyme 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22562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36924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2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702237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380099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/>
                <a:ea typeface="ＭＳ Ｐゴシック" charset="0"/>
              </a:rPr>
              <a:t>Enzyme 3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221599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367399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3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846949" y="3672644"/>
            <a:ext cx="969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Product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459" y="432196"/>
            <a:ext cx="8238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b="1" u="sng" dirty="0"/>
              <a:t>Metabolism</a:t>
            </a:r>
            <a:r>
              <a:rPr lang="en-US" altLang="en-US" dirty="0"/>
              <a:t> is the totality of an organism’s</a:t>
            </a:r>
            <a:r>
              <a:rPr lang="en-US" altLang="ja-JP" dirty="0"/>
              <a:t> chemical reactions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 </a:t>
            </a:r>
            <a:r>
              <a:rPr lang="en-US" altLang="en-US" b="1" dirty="0"/>
              <a:t>metabolic</a:t>
            </a:r>
            <a:r>
              <a:rPr lang="en-US" altLang="en-US" dirty="0"/>
              <a:t> </a:t>
            </a:r>
            <a:r>
              <a:rPr lang="en-US" altLang="en-US" b="1" dirty="0"/>
              <a:t>pathway</a:t>
            </a:r>
            <a:r>
              <a:rPr lang="en-US" altLang="en-US" dirty="0"/>
              <a:t> begins with a specific molecule and  ends with a product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43050" y="4556660"/>
            <a:ext cx="6191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Each step is catalyzed by a specific enzyme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2533915" y="3848856"/>
            <a:ext cx="552185" cy="6567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257675" y="3762673"/>
            <a:ext cx="28575" cy="7429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951410" y="3762673"/>
            <a:ext cx="524654" cy="7054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Catabolic</a:t>
            </a:r>
            <a:r>
              <a:rPr lang="en-US" altLang="en-US" dirty="0"/>
              <a:t> </a:t>
            </a:r>
            <a:r>
              <a:rPr lang="en-US" altLang="en-US" b="1" dirty="0"/>
              <a:t>pathways</a:t>
            </a:r>
            <a:r>
              <a:rPr lang="en-US" altLang="en-US" dirty="0"/>
              <a:t> release energy by breaking down complex molecules into simpler compounds</a:t>
            </a:r>
          </a:p>
          <a:p>
            <a:r>
              <a:rPr lang="en-US" altLang="en-US" dirty="0"/>
              <a:t>Ex:  cellular respiration</a:t>
            </a:r>
          </a:p>
          <a:p>
            <a:pPr marL="57150" indent="0">
              <a:buNone/>
            </a:pPr>
            <a:endParaRPr lang="en-US" altLang="en-US" dirty="0"/>
          </a:p>
          <a:p>
            <a:r>
              <a:rPr lang="en-US" altLang="en-US" b="1" dirty="0"/>
              <a:t>Anabolic</a:t>
            </a:r>
            <a:r>
              <a:rPr lang="en-US" altLang="en-US" dirty="0"/>
              <a:t> </a:t>
            </a:r>
            <a:r>
              <a:rPr lang="en-US" altLang="en-US" b="1" dirty="0"/>
              <a:t>pathways</a:t>
            </a:r>
            <a:r>
              <a:rPr lang="en-US" altLang="en-US" dirty="0"/>
              <a:t> consume energy to build complex molecules from simpler ones</a:t>
            </a:r>
          </a:p>
          <a:p>
            <a:r>
              <a:rPr lang="en-US" altLang="en-US" dirty="0"/>
              <a:t>Ex:  making protein from amino acids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The First Law of Thermodynamics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i="1" dirty="0"/>
              <a:t>Energy can be transferred and or transformed, but it cannot be created or destroyed</a:t>
            </a:r>
          </a:p>
          <a:p>
            <a:pPr marL="57150" indent="0">
              <a:buNone/>
            </a:pPr>
            <a:endParaRPr lang="en-US" alt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57" y="2120265"/>
            <a:ext cx="4858512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The Second Law of Thermodynamics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593725"/>
            <a:ext cx="8775700" cy="5229225"/>
          </a:xfrm>
        </p:spPr>
        <p:txBody>
          <a:bodyPr/>
          <a:lstStyle/>
          <a:p>
            <a:pPr marL="57150" indent="0">
              <a:buNone/>
            </a:pPr>
            <a:endParaRPr lang="en-US" altLang="en-US" b="1" dirty="0"/>
          </a:p>
          <a:p>
            <a:pPr lvl="1"/>
            <a:r>
              <a:rPr lang="en-US" altLang="en-US" i="1" dirty="0"/>
              <a:t>Every energy transfer or transformation increases the entropy of the universe</a:t>
            </a:r>
            <a:endParaRPr lang="en-US" altLang="en-US" dirty="0"/>
          </a:p>
          <a:p>
            <a:r>
              <a:rPr lang="en-US" altLang="en-US" dirty="0"/>
              <a:t>During every energy transfer or transformation, some energy is lost as heat</a:t>
            </a:r>
          </a:p>
          <a:p>
            <a:r>
              <a:rPr lang="en-US" altLang="en-US" b="1" dirty="0"/>
              <a:t>Entropy</a:t>
            </a:r>
            <a:r>
              <a:rPr lang="en-US" altLang="en-US" dirty="0"/>
              <a:t> is a measure of disorder, or randomness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6" y="3619881"/>
            <a:ext cx="4556424" cy="296189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178175" y="3346831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694744" y="4025235"/>
            <a:ext cx="439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CO</a:t>
            </a:r>
            <a:r>
              <a:rPr lang="en-US" sz="140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38247" y="4646033"/>
            <a:ext cx="3366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140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Free-Energy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free</a:t>
            </a:r>
            <a:r>
              <a:rPr lang="en-US" altLang="ja-JP" dirty="0"/>
              <a:t> </a:t>
            </a:r>
            <a:r>
              <a:rPr lang="en-US" altLang="ja-JP" b="1" dirty="0"/>
              <a:t>energy 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</a:t>
            </a:r>
            <a:r>
              <a:rPr lang="en-US" altLang="ja-JP" dirty="0"/>
              <a:t> is energy that can do work when temperature and pressure are uniform, as in a living cell</a:t>
            </a:r>
          </a:p>
          <a:p>
            <a:r>
              <a:rPr lang="en-US" altLang="en-US" dirty="0"/>
              <a:t>The free-energy change of a reaction tells us whether or not the reaction occurs spontaneously     		∆</a:t>
            </a:r>
            <a:r>
              <a:rPr lang="en-US" altLang="en-US" i="1" dirty="0"/>
              <a:t>G</a:t>
            </a:r>
            <a:r>
              <a:rPr lang="en-US" altLang="en-US" dirty="0"/>
              <a:t> = </a:t>
            </a:r>
            <a:r>
              <a:rPr lang="en-US" altLang="en-US" i="1" dirty="0" err="1"/>
              <a:t>G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state</a:t>
            </a:r>
            <a:r>
              <a:rPr lang="en-US" altLang="en-US" dirty="0"/>
              <a:t> – </a:t>
            </a:r>
            <a:r>
              <a:rPr lang="en-US" altLang="en-US" i="1" dirty="0" err="1"/>
              <a:t>G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state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9038"/>
            <a:ext cx="8534400" cy="5194300"/>
          </a:xfrm>
        </p:spPr>
        <p:txBody>
          <a:bodyPr/>
          <a:lstStyle/>
          <a:p>
            <a:pPr eaLnBrk="1" hangingPunct="1"/>
            <a:r>
              <a:rPr lang="en-US" altLang="en-US"/>
              <a:t>The change in free energy (∆</a:t>
            </a:r>
            <a:r>
              <a:rPr lang="en-US" altLang="en-US" i="1"/>
              <a:t>G</a:t>
            </a:r>
            <a:r>
              <a:rPr lang="en-US" altLang="en-US"/>
              <a:t>)</a:t>
            </a:r>
            <a:r>
              <a:rPr lang="en-US" altLang="en-US" b="1"/>
              <a:t> </a:t>
            </a:r>
            <a:r>
              <a:rPr lang="en-US" altLang="en-US"/>
              <a:t>during a process is related to the change in enthalpy, or change in total energy (∆</a:t>
            </a:r>
            <a:r>
              <a:rPr lang="en-US" altLang="en-US" i="1"/>
              <a:t>H</a:t>
            </a:r>
            <a:r>
              <a:rPr lang="en-US" altLang="en-US"/>
              <a:t>), change in entropy (∆</a:t>
            </a:r>
            <a:r>
              <a:rPr lang="en-US" altLang="en-US" i="1"/>
              <a:t>S</a:t>
            </a:r>
            <a:r>
              <a:rPr lang="en-US" altLang="en-US"/>
              <a:t>), and temperature in Kelvin </a:t>
            </a:r>
            <a:r>
              <a:rPr lang="en-US" altLang="en-US" i="1"/>
              <a:t>(T)</a:t>
            </a:r>
            <a:r>
              <a:rPr lang="en-US" altLang="en-US"/>
              <a:t>:</a:t>
            </a:r>
          </a:p>
          <a:p>
            <a:pPr eaLnBrk="1" hangingPunct="1">
              <a:buFontTx/>
              <a:buNone/>
            </a:pPr>
            <a:r>
              <a:rPr lang="en-US" altLang="en-US"/>
              <a:t>				 ∆</a:t>
            </a:r>
            <a:r>
              <a:rPr lang="en-US" altLang="en-US" i="1"/>
              <a:t>G</a:t>
            </a:r>
            <a:r>
              <a:rPr lang="en-US" altLang="en-US"/>
              <a:t> = ∆</a:t>
            </a:r>
            <a:r>
              <a:rPr lang="en-US" altLang="en-US" i="1"/>
              <a:t>H – T</a:t>
            </a:r>
            <a:r>
              <a:rPr lang="en-US" altLang="en-US"/>
              <a:t>∆</a:t>
            </a:r>
            <a:r>
              <a:rPr lang="en-US" altLang="en-US" i="1"/>
              <a:t>S</a:t>
            </a:r>
            <a:endParaRPr lang="en-US" altLang="en-US"/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/>
              <a:t>Only processes with a negative ∆</a:t>
            </a:r>
            <a:r>
              <a:rPr lang="en-US" altLang="en-US" i="1"/>
              <a:t>G</a:t>
            </a:r>
            <a:r>
              <a:rPr lang="en-US" altLang="en-US"/>
              <a:t> are spontaneous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/>
              <a:t>Spontaneous processes can be harnessed to perform work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974725" y="4343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9761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Exergonic and Endergonic Reactions in Metabolism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b="1" dirty="0"/>
              <a:t>exergonic</a:t>
            </a:r>
            <a:r>
              <a:rPr lang="en-US" altLang="en-US" dirty="0"/>
              <a:t> </a:t>
            </a:r>
            <a:r>
              <a:rPr lang="en-US" altLang="en-US" b="1" dirty="0"/>
              <a:t>reaction</a:t>
            </a:r>
            <a:r>
              <a:rPr lang="en-US" altLang="en-US" dirty="0"/>
              <a:t> proceeds with a net release of free energy and is spontaneous; ∆</a:t>
            </a:r>
            <a:r>
              <a:rPr lang="en-US" altLang="en-US" i="1" dirty="0"/>
              <a:t>G</a:t>
            </a:r>
            <a:r>
              <a:rPr lang="en-US" altLang="en-US" dirty="0"/>
              <a:t> is negative</a:t>
            </a:r>
          </a:p>
          <a:p>
            <a:r>
              <a:rPr lang="en-US" altLang="en-US" dirty="0"/>
              <a:t>The magnitude of ∆</a:t>
            </a:r>
            <a:r>
              <a:rPr lang="en-US" altLang="en-US" i="1" dirty="0"/>
              <a:t>G</a:t>
            </a:r>
            <a:r>
              <a:rPr lang="en-US" altLang="en-US" dirty="0"/>
              <a:t> represents the maximum amount of work the reaction can perform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6.6-1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987552"/>
            <a:ext cx="7943088" cy="4882896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1825" y="948586"/>
            <a:ext cx="801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Exergonic reaction: energy released, spontaneous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06500" y="1643190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29413" y="2494522"/>
            <a:ext cx="153728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Amount of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released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b="1">
                <a:solidFill>
                  <a:srgbClr val="000000"/>
                </a:solidFill>
                <a:latin typeface="Symbol"/>
                <a:ea typeface="ＭＳ Ｐゴシック" charset="0"/>
              </a:rPr>
              <a:t>D</a:t>
            </a:r>
            <a:r>
              <a:rPr 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Symbol"/>
                <a:ea typeface="ＭＳ Ｐゴシック" charset="0"/>
              </a:rPr>
              <a:t>&lt;</a:t>
            </a: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903788" y="3989515"/>
            <a:ext cx="1333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573198" y="3316283"/>
            <a:ext cx="369332" cy="174567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617913" y="3673602"/>
            <a:ext cx="1043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16013" y="5451602"/>
            <a:ext cx="353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3426</TotalTime>
  <Words>701</Words>
  <Application>Microsoft Office PowerPoint</Application>
  <PresentationFormat>On-screen Show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53</vt:i4>
      </vt:variant>
      <vt:variant>
        <vt:lpstr>Slide Titles</vt:lpstr>
      </vt:variant>
      <vt:variant>
        <vt:i4>15</vt:i4>
      </vt:variant>
    </vt:vector>
  </HeadingPairs>
  <TitlesOfParts>
    <vt:vector size="75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PowerPoint Presentation</vt:lpstr>
      <vt:lpstr>Figure 6.UN01</vt:lpstr>
      <vt:lpstr>PowerPoint Presentation</vt:lpstr>
      <vt:lpstr>The First Law of Thermodynamics</vt:lpstr>
      <vt:lpstr>The Second Law of Thermodynamics</vt:lpstr>
      <vt:lpstr>Free-Energy </vt:lpstr>
      <vt:lpstr>PowerPoint Presentation</vt:lpstr>
      <vt:lpstr>Exergonic and Endergonic Reactions in Metabolism</vt:lpstr>
      <vt:lpstr>Figure 6.6-1</vt:lpstr>
      <vt:lpstr>PowerPoint Presentation</vt:lpstr>
      <vt:lpstr>Figure 6.6-2</vt:lpstr>
      <vt:lpstr>PowerPoint Presentation</vt:lpstr>
      <vt:lpstr>Figure 6.8-1</vt:lpstr>
      <vt:lpstr>Figure 6.8-2</vt:lpstr>
      <vt:lpstr>Figure 6.11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sljavon</cp:lastModifiedBy>
  <cp:revision>381</cp:revision>
  <cp:lastPrinted>2005-03-24T12:52:04Z</cp:lastPrinted>
  <dcterms:created xsi:type="dcterms:W3CDTF">2010-10-31T21:38:30Z</dcterms:created>
  <dcterms:modified xsi:type="dcterms:W3CDTF">2017-10-01T21:02:32Z</dcterms:modified>
</cp:coreProperties>
</file>