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0"/>
  </p:handoutMasterIdLst>
  <p:sldIdLst>
    <p:sldId id="256" r:id="rId2"/>
    <p:sldId id="262" r:id="rId3"/>
    <p:sldId id="291" r:id="rId4"/>
    <p:sldId id="263" r:id="rId5"/>
    <p:sldId id="264" r:id="rId6"/>
    <p:sldId id="265" r:id="rId7"/>
    <p:sldId id="266" r:id="rId8"/>
    <p:sldId id="267" r:id="rId9"/>
    <p:sldId id="268" r:id="rId10"/>
    <p:sldId id="269" r:id="rId11"/>
    <p:sldId id="270" r:id="rId12"/>
    <p:sldId id="271" r:id="rId13"/>
    <p:sldId id="272" r:id="rId14"/>
    <p:sldId id="273" r:id="rId15"/>
    <p:sldId id="257" r:id="rId16"/>
    <p:sldId id="258" r:id="rId17"/>
    <p:sldId id="276" r:id="rId18"/>
    <p:sldId id="260" r:id="rId19"/>
    <p:sldId id="292" r:id="rId20"/>
    <p:sldId id="261" r:id="rId21"/>
    <p:sldId id="279" r:id="rId22"/>
    <p:sldId id="281" r:id="rId23"/>
    <p:sldId id="282" r:id="rId24"/>
    <p:sldId id="283" r:id="rId25"/>
    <p:sldId id="284" r:id="rId26"/>
    <p:sldId id="285" r:id="rId27"/>
    <p:sldId id="287" r:id="rId28"/>
    <p:sldId id="288" r:id="rId29"/>
    <p:sldId id="293" r:id="rId30"/>
    <p:sldId id="289" r:id="rId31"/>
    <p:sldId id="294" r:id="rId32"/>
    <p:sldId id="290" r:id="rId33"/>
    <p:sldId id="286" r:id="rId34"/>
    <p:sldId id="274" r:id="rId35"/>
    <p:sldId id="275" r:id="rId36"/>
    <p:sldId id="259" r:id="rId37"/>
    <p:sldId id="277" r:id="rId38"/>
    <p:sldId id="278" r:id="rId3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D718B999-8747-4E71-BDF3-DA529907D15D}" type="datetimeFigureOut">
              <a:rPr lang="en-US" smtClean="0"/>
              <a:t>10/26/2016</a:t>
            </a:fld>
            <a:endParaRPr lang="en-US"/>
          </a:p>
        </p:txBody>
      </p:sp>
      <p:sp>
        <p:nvSpPr>
          <p:cNvPr id="4" name="Footer Placeholder 3"/>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a:defRPr sz="1200"/>
            </a:lvl1pPr>
          </a:lstStyle>
          <a:p>
            <a:fld id="{02DFA7BF-9DD9-4740-807D-DEE722149307}" type="slidenum">
              <a:rPr lang="en-US" smtClean="0"/>
              <a:t>‹#›</a:t>
            </a:fld>
            <a:endParaRPr lang="en-US"/>
          </a:p>
        </p:txBody>
      </p:sp>
    </p:spTree>
    <p:extLst>
      <p:ext uri="{BB962C8B-B14F-4D97-AF65-F5344CB8AC3E}">
        <p14:creationId xmlns:p14="http://schemas.microsoft.com/office/powerpoint/2010/main" val="293314806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840C62-272A-4F40-9070-04F316CA071E}"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CA333-A529-41A9-BB19-53326CE6087D}" type="slidenum">
              <a:rPr lang="en-US" smtClean="0"/>
              <a:t>‹#›</a:t>
            </a:fld>
            <a:endParaRPr lang="en-US"/>
          </a:p>
        </p:txBody>
      </p:sp>
    </p:spTree>
    <p:extLst>
      <p:ext uri="{BB962C8B-B14F-4D97-AF65-F5344CB8AC3E}">
        <p14:creationId xmlns:p14="http://schemas.microsoft.com/office/powerpoint/2010/main" val="1513111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840C62-272A-4F40-9070-04F316CA071E}"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CA333-A529-41A9-BB19-53326CE6087D}" type="slidenum">
              <a:rPr lang="en-US" smtClean="0"/>
              <a:t>‹#›</a:t>
            </a:fld>
            <a:endParaRPr lang="en-US"/>
          </a:p>
        </p:txBody>
      </p:sp>
    </p:spTree>
    <p:extLst>
      <p:ext uri="{BB962C8B-B14F-4D97-AF65-F5344CB8AC3E}">
        <p14:creationId xmlns:p14="http://schemas.microsoft.com/office/powerpoint/2010/main" val="2932835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840C62-272A-4F40-9070-04F316CA071E}"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CA333-A529-41A9-BB19-53326CE6087D}" type="slidenum">
              <a:rPr lang="en-US" smtClean="0"/>
              <a:t>‹#›</a:t>
            </a:fld>
            <a:endParaRPr lang="en-US"/>
          </a:p>
        </p:txBody>
      </p:sp>
    </p:spTree>
    <p:extLst>
      <p:ext uri="{BB962C8B-B14F-4D97-AF65-F5344CB8AC3E}">
        <p14:creationId xmlns:p14="http://schemas.microsoft.com/office/powerpoint/2010/main" val="2979861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840C62-272A-4F40-9070-04F316CA071E}"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CA333-A529-41A9-BB19-53326CE6087D}" type="slidenum">
              <a:rPr lang="en-US" smtClean="0"/>
              <a:t>‹#›</a:t>
            </a:fld>
            <a:endParaRPr lang="en-US"/>
          </a:p>
        </p:txBody>
      </p:sp>
    </p:spTree>
    <p:extLst>
      <p:ext uri="{BB962C8B-B14F-4D97-AF65-F5344CB8AC3E}">
        <p14:creationId xmlns:p14="http://schemas.microsoft.com/office/powerpoint/2010/main" val="3897552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840C62-272A-4F40-9070-04F316CA071E}"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CA333-A529-41A9-BB19-53326CE6087D}" type="slidenum">
              <a:rPr lang="en-US" smtClean="0"/>
              <a:t>‹#›</a:t>
            </a:fld>
            <a:endParaRPr lang="en-US"/>
          </a:p>
        </p:txBody>
      </p:sp>
    </p:spTree>
    <p:extLst>
      <p:ext uri="{BB962C8B-B14F-4D97-AF65-F5344CB8AC3E}">
        <p14:creationId xmlns:p14="http://schemas.microsoft.com/office/powerpoint/2010/main" val="4171300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840C62-272A-4F40-9070-04F316CA071E}" type="datetimeFigureOut">
              <a:rPr lang="en-US" smtClean="0"/>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DCA333-A529-41A9-BB19-53326CE6087D}" type="slidenum">
              <a:rPr lang="en-US" smtClean="0"/>
              <a:t>‹#›</a:t>
            </a:fld>
            <a:endParaRPr lang="en-US"/>
          </a:p>
        </p:txBody>
      </p:sp>
    </p:spTree>
    <p:extLst>
      <p:ext uri="{BB962C8B-B14F-4D97-AF65-F5344CB8AC3E}">
        <p14:creationId xmlns:p14="http://schemas.microsoft.com/office/powerpoint/2010/main" val="3538648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840C62-272A-4F40-9070-04F316CA071E}" type="datetimeFigureOut">
              <a:rPr lang="en-US" smtClean="0"/>
              <a:t>10/26/2016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DCA333-A529-41A9-BB19-53326CE6087D}" type="slidenum">
              <a:rPr lang="en-US" smtClean="0"/>
              <a:t>‹#›</a:t>
            </a:fld>
            <a:endParaRPr lang="en-US"/>
          </a:p>
        </p:txBody>
      </p:sp>
    </p:spTree>
    <p:extLst>
      <p:ext uri="{BB962C8B-B14F-4D97-AF65-F5344CB8AC3E}">
        <p14:creationId xmlns:p14="http://schemas.microsoft.com/office/powerpoint/2010/main" val="3261382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840C62-272A-4F40-9070-04F316CA071E}" type="datetimeFigureOut">
              <a:rPr lang="en-US" smtClean="0"/>
              <a:t>10/26/2016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DCA333-A529-41A9-BB19-53326CE6087D}" type="slidenum">
              <a:rPr lang="en-US" smtClean="0"/>
              <a:t>‹#›</a:t>
            </a:fld>
            <a:endParaRPr lang="en-US"/>
          </a:p>
        </p:txBody>
      </p:sp>
    </p:spTree>
    <p:extLst>
      <p:ext uri="{BB962C8B-B14F-4D97-AF65-F5344CB8AC3E}">
        <p14:creationId xmlns:p14="http://schemas.microsoft.com/office/powerpoint/2010/main" val="1263637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840C62-272A-4F40-9070-04F316CA071E}" type="datetimeFigureOut">
              <a:rPr lang="en-US" smtClean="0"/>
              <a:t>10/26/2016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DCA333-A529-41A9-BB19-53326CE6087D}" type="slidenum">
              <a:rPr lang="en-US" smtClean="0"/>
              <a:t>‹#›</a:t>
            </a:fld>
            <a:endParaRPr lang="en-US"/>
          </a:p>
        </p:txBody>
      </p:sp>
    </p:spTree>
    <p:extLst>
      <p:ext uri="{BB962C8B-B14F-4D97-AF65-F5344CB8AC3E}">
        <p14:creationId xmlns:p14="http://schemas.microsoft.com/office/powerpoint/2010/main" val="3299700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840C62-272A-4F40-9070-04F316CA071E}" type="datetimeFigureOut">
              <a:rPr lang="en-US" smtClean="0"/>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DCA333-A529-41A9-BB19-53326CE6087D}" type="slidenum">
              <a:rPr lang="en-US" smtClean="0"/>
              <a:t>‹#›</a:t>
            </a:fld>
            <a:endParaRPr lang="en-US"/>
          </a:p>
        </p:txBody>
      </p:sp>
    </p:spTree>
    <p:extLst>
      <p:ext uri="{BB962C8B-B14F-4D97-AF65-F5344CB8AC3E}">
        <p14:creationId xmlns:p14="http://schemas.microsoft.com/office/powerpoint/2010/main" val="1294329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840C62-272A-4F40-9070-04F316CA071E}" type="datetimeFigureOut">
              <a:rPr lang="en-US" smtClean="0"/>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DCA333-A529-41A9-BB19-53326CE6087D}" type="slidenum">
              <a:rPr lang="en-US" smtClean="0"/>
              <a:t>‹#›</a:t>
            </a:fld>
            <a:endParaRPr lang="en-US"/>
          </a:p>
        </p:txBody>
      </p:sp>
    </p:spTree>
    <p:extLst>
      <p:ext uri="{BB962C8B-B14F-4D97-AF65-F5344CB8AC3E}">
        <p14:creationId xmlns:p14="http://schemas.microsoft.com/office/powerpoint/2010/main" val="1067879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840C62-272A-4F40-9070-04F316CA071E}" type="datetimeFigureOut">
              <a:rPr lang="en-US" smtClean="0"/>
              <a:t>10/26/2016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DCA333-A529-41A9-BB19-53326CE6087D}" type="slidenum">
              <a:rPr lang="en-US" smtClean="0"/>
              <a:t>‹#›</a:t>
            </a:fld>
            <a:endParaRPr lang="en-US"/>
          </a:p>
        </p:txBody>
      </p:sp>
    </p:spTree>
    <p:extLst>
      <p:ext uri="{BB962C8B-B14F-4D97-AF65-F5344CB8AC3E}">
        <p14:creationId xmlns:p14="http://schemas.microsoft.com/office/powerpoint/2010/main" val="2374878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Chi Square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01214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Compare total to a table of critical values</a:t>
            </a:r>
            <a:endParaRPr lang="en-US" dirty="0"/>
          </a:p>
        </p:txBody>
      </p:sp>
      <p:sp>
        <p:nvSpPr>
          <p:cNvPr id="3" name="Content Placeholder 2"/>
          <p:cNvSpPr>
            <a:spLocks noGrp="1"/>
          </p:cNvSpPr>
          <p:nvPr>
            <p:ph idx="1"/>
          </p:nvPr>
        </p:nvSpPr>
        <p:spPr/>
        <p:txBody>
          <a:bodyPr/>
          <a:lstStyle/>
          <a:p>
            <a:r>
              <a:rPr lang="en-US" dirty="0" smtClean="0"/>
              <a:t>Use Chi-Square Distribution table</a:t>
            </a:r>
          </a:p>
          <a:p>
            <a:r>
              <a:rPr lang="en-US" dirty="0" smtClean="0"/>
              <a:t>Read across appropriate degrees of freedom row</a:t>
            </a:r>
          </a:p>
          <a:p>
            <a:r>
              <a:rPr lang="en-US" dirty="0" smtClean="0"/>
              <a:t>Find the range of the p value- it is unlikely you will be exactly on a p value, but somewhere between two</a:t>
            </a:r>
            <a:endParaRPr lang="en-US" dirty="0"/>
          </a:p>
        </p:txBody>
      </p:sp>
    </p:spTree>
    <p:extLst>
      <p:ext uri="{BB962C8B-B14F-4D97-AF65-F5344CB8AC3E}">
        <p14:creationId xmlns:p14="http://schemas.microsoft.com/office/powerpoint/2010/main" val="2507482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Critical Values of the X</a:t>
            </a:r>
            <a:r>
              <a:rPr lang="en-US" b="1" baseline="30000" dirty="0"/>
              <a:t>2</a:t>
            </a:r>
            <a:r>
              <a:rPr lang="en-US" b="1" dirty="0"/>
              <a:t> </a:t>
            </a:r>
            <a:r>
              <a:rPr lang="en-US" b="1" dirty="0" smtClean="0"/>
              <a:t>Distribution</a:t>
            </a:r>
            <a:br>
              <a:rPr lang="en-US" b="1" dirty="0" smtClean="0"/>
            </a:br>
            <a:r>
              <a:rPr lang="en-US" b="1" dirty="0" smtClean="0"/>
              <a:t>(1.92 with 1 degree of freedom)</a:t>
            </a:r>
            <a:r>
              <a:rPr lang="en-US" dirty="0"/>
              <a:t/>
            </a:r>
            <a:br>
              <a:rPr lang="en-US" dirty="0"/>
            </a:br>
            <a:endParaRPr lang="en-US" dirty="0"/>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762000" y="1295400"/>
            <a:ext cx="7467599" cy="4572000"/>
          </a:xfrm>
          <a:prstGeom prst="rect">
            <a:avLst/>
          </a:prstGeom>
          <a:noFill/>
          <a:ln>
            <a:noFill/>
          </a:ln>
        </p:spPr>
      </p:pic>
    </p:spTree>
    <p:extLst>
      <p:ext uri="{BB962C8B-B14F-4D97-AF65-F5344CB8AC3E}">
        <p14:creationId xmlns:p14="http://schemas.microsoft.com/office/powerpoint/2010/main" val="7674156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mean?</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So what does that mean? A probability of 0.10 corresponds to a “chance” of 10%; a probability of 0.50 to a “chance” of 50%. This chi-square result means that, if our hypothesis is correct, and we performed exactly this experiment over and over again, 10% </a:t>
            </a:r>
            <a:r>
              <a:rPr lang="en-US" dirty="0" smtClean="0"/>
              <a:t>or</a:t>
            </a:r>
            <a:r>
              <a:rPr lang="en-US" dirty="0" smtClean="0"/>
              <a:t> </a:t>
            </a:r>
            <a:r>
              <a:rPr lang="en-US" dirty="0"/>
              <a:t>50% of the time, our results would be at </a:t>
            </a:r>
            <a:r>
              <a:rPr lang="en-US" b="1" dirty="0"/>
              <a:t>least</a:t>
            </a:r>
            <a:r>
              <a:rPr lang="en-US" dirty="0"/>
              <a:t> this far from what we predicted. Or, the probability that we would get results </a:t>
            </a:r>
            <a:r>
              <a:rPr lang="en-US" b="1" dirty="0"/>
              <a:t>at least as bad </a:t>
            </a:r>
            <a:r>
              <a:rPr lang="en-US" dirty="0"/>
              <a:t>as these, even though our hypothesis is </a:t>
            </a:r>
            <a:r>
              <a:rPr lang="en-US" b="1" dirty="0"/>
              <a:t>correct</a:t>
            </a:r>
            <a:r>
              <a:rPr lang="en-US" dirty="0"/>
              <a:t> is between 0.10 and 0.50. </a:t>
            </a:r>
          </a:p>
          <a:p>
            <a:endParaRPr lang="en-US" dirty="0"/>
          </a:p>
        </p:txBody>
      </p:sp>
    </p:spTree>
    <p:extLst>
      <p:ext uri="{BB962C8B-B14F-4D97-AF65-F5344CB8AC3E}">
        <p14:creationId xmlns:p14="http://schemas.microsoft.com/office/powerpoint/2010/main" val="38760991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is the hypothesis supported or not?</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The usual “level of discrimination” used by investigators is P(X</a:t>
            </a:r>
            <a:r>
              <a:rPr lang="en-US" baseline="30000" dirty="0"/>
              <a:t>2</a:t>
            </a:r>
            <a:r>
              <a:rPr lang="en-US" dirty="0"/>
              <a:t>) = 0.05. Thus</a:t>
            </a:r>
            <a:r>
              <a:rPr lang="en-US" i="1" u="sng" dirty="0"/>
              <a:t>, if your chi-square value has a probability of 0.05 or lower, it is very likely (but </a:t>
            </a:r>
            <a:r>
              <a:rPr lang="en-US" b="1" i="1" u="sng" dirty="0"/>
              <a:t>not</a:t>
            </a:r>
            <a:r>
              <a:rPr lang="en-US" i="1" u="sng" dirty="0"/>
              <a:t> certain) that your hypothesis is </a:t>
            </a:r>
            <a:r>
              <a:rPr lang="en-US" i="1" u="sng" dirty="0" smtClean="0"/>
              <a:t>not </a:t>
            </a:r>
            <a:r>
              <a:rPr lang="en-US" i="1" u="sng" dirty="0" smtClean="0"/>
              <a:t>supported</a:t>
            </a:r>
            <a:r>
              <a:rPr lang="en-US" i="1" u="sng" dirty="0" smtClean="0"/>
              <a:t>.</a:t>
            </a:r>
            <a:r>
              <a:rPr lang="en-US" dirty="0" smtClean="0"/>
              <a:t> </a:t>
            </a:r>
            <a:endParaRPr lang="en-US" dirty="0" smtClean="0"/>
          </a:p>
          <a:p>
            <a:pPr lvl="0"/>
            <a:r>
              <a:rPr lang="en-US" dirty="0" smtClean="0"/>
              <a:t>If the calculated Chi Square is larger than the critical value, we REJECT the null hypothesis because our data is too different from the expected to be due to chance alone…there must be some other explanation</a:t>
            </a:r>
            <a:endParaRPr lang="en-US" dirty="0"/>
          </a:p>
          <a:p>
            <a:pPr marL="0" indent="0">
              <a:buNone/>
            </a:pPr>
            <a:endParaRPr lang="en-US" dirty="0"/>
          </a:p>
        </p:txBody>
      </p:sp>
    </p:spTree>
    <p:extLst>
      <p:ext uri="{BB962C8B-B14F-4D97-AF65-F5344CB8AC3E}">
        <p14:creationId xmlns:p14="http://schemas.microsoft.com/office/powerpoint/2010/main" val="12869666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Practice #1</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255067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US" dirty="0"/>
          </a:p>
        </p:txBody>
      </p:sp>
      <p:sp>
        <p:nvSpPr>
          <p:cNvPr id="3" name="Content Placeholder 2"/>
          <p:cNvSpPr>
            <a:spLocks noGrp="1"/>
          </p:cNvSpPr>
          <p:nvPr>
            <p:ph idx="1"/>
          </p:nvPr>
        </p:nvSpPr>
        <p:spPr/>
        <p:txBody>
          <a:bodyPr/>
          <a:lstStyle/>
          <a:p>
            <a:r>
              <a:rPr lang="en-US" dirty="0" smtClean="0"/>
              <a:t>White fruit is dominant over yellow fruit</a:t>
            </a:r>
          </a:p>
          <a:p>
            <a:r>
              <a:rPr lang="en-US" dirty="0" smtClean="0"/>
              <a:t>P =  </a:t>
            </a:r>
            <a:r>
              <a:rPr lang="en-US" dirty="0" err="1" smtClean="0"/>
              <a:t>Ww</a:t>
            </a:r>
            <a:r>
              <a:rPr lang="en-US" dirty="0" smtClean="0"/>
              <a:t> x </a:t>
            </a:r>
            <a:r>
              <a:rPr lang="en-US" dirty="0" err="1" smtClean="0"/>
              <a:t>ww</a:t>
            </a:r>
            <a:endParaRPr lang="en-US" dirty="0" smtClean="0"/>
          </a:p>
          <a:p>
            <a:pPr marL="0" indent="0">
              <a:buNone/>
            </a:pPr>
            <a:endParaRPr lang="en-US" dirty="0" smtClean="0"/>
          </a:p>
          <a:p>
            <a:pPr marL="0" indent="0">
              <a:buNone/>
            </a:pPr>
            <a:endParaRPr lang="en-US" dirty="0" smtClean="0"/>
          </a:p>
          <a:p>
            <a:endParaRPr lang="en-US" dirty="0"/>
          </a:p>
          <a:p>
            <a:pPr marL="0" indent="0">
              <a:buNone/>
            </a:pPr>
            <a:r>
              <a:rPr lang="en-US" dirty="0" smtClean="0"/>
              <a:t>½  White; ½  yellow   1:1</a:t>
            </a:r>
          </a:p>
          <a:p>
            <a:pPr marL="0" indent="0">
              <a:buNone/>
            </a:pPr>
            <a:r>
              <a:rPr lang="en-US" dirty="0" smtClean="0"/>
              <a:t>.5 white; .5 yellow</a:t>
            </a:r>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19910458"/>
              </p:ext>
            </p:extLst>
          </p:nvPr>
        </p:nvGraphicFramePr>
        <p:xfrm>
          <a:off x="3505200" y="3124200"/>
          <a:ext cx="4648200" cy="741680"/>
        </p:xfrm>
        <a:graphic>
          <a:graphicData uri="http://schemas.openxmlformats.org/drawingml/2006/table">
            <a:tbl>
              <a:tblPr firstRow="1" bandRow="1">
                <a:tableStyleId>{5C22544A-7EE6-4342-B048-85BDC9FD1C3A}</a:tableStyleId>
              </a:tblPr>
              <a:tblGrid>
                <a:gridCol w="1549400"/>
                <a:gridCol w="1549400"/>
                <a:gridCol w="1549400"/>
              </a:tblGrid>
              <a:tr h="370840">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dirty="0" smtClean="0"/>
                        <a:t>W</a:t>
                      </a:r>
                      <a:endParaRPr lang="en-US"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b="1" dirty="0" smtClean="0"/>
                        <a:t>w</a:t>
                      </a:r>
                      <a:endParaRPr lang="en-US"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70840">
                <a:tc>
                  <a:txBody>
                    <a:bodyPr/>
                    <a:lstStyle/>
                    <a:p>
                      <a:pPr algn="ctr"/>
                      <a:r>
                        <a:rPr lang="en-US" dirty="0" smtClean="0">
                          <a:solidFill>
                            <a:schemeClr val="bg1"/>
                          </a:solidFill>
                        </a:rPr>
                        <a:t>w</a:t>
                      </a:r>
                      <a:endParaRPr lang="en-US" dirty="0">
                        <a:solidFill>
                          <a:schemeClr val="bg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solidFill>
                  </a:tcPr>
                </a:tc>
                <a:tc>
                  <a:txBody>
                    <a:bodyPr/>
                    <a:lstStyle/>
                    <a:p>
                      <a:pPr algn="ctr"/>
                      <a:r>
                        <a:rPr lang="en-US" b="1" dirty="0" err="1" smtClean="0">
                          <a:solidFill>
                            <a:schemeClr val="tx1"/>
                          </a:solidFill>
                        </a:rPr>
                        <a:t>Ww</a:t>
                      </a:r>
                      <a:endParaRPr lang="en-US" b="1"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b="1" dirty="0" err="1" smtClean="0">
                          <a:solidFill>
                            <a:schemeClr val="tx1"/>
                          </a:solidFill>
                        </a:rPr>
                        <a:t>ww</a:t>
                      </a:r>
                      <a:endParaRPr lang="en-US" b="1"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40272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Calculate Expected </a:t>
            </a:r>
            <a:endParaRPr lang="en-US" dirty="0"/>
          </a:p>
        </p:txBody>
      </p:sp>
      <p:sp>
        <p:nvSpPr>
          <p:cNvPr id="3" name="Content Placeholder 2"/>
          <p:cNvSpPr>
            <a:spLocks noGrp="1"/>
          </p:cNvSpPr>
          <p:nvPr>
            <p:ph idx="1"/>
          </p:nvPr>
        </p:nvSpPr>
        <p:spPr/>
        <p:txBody>
          <a:bodyPr/>
          <a:lstStyle/>
          <a:p>
            <a:pPr marL="0" indent="0">
              <a:buNone/>
            </a:pPr>
            <a:r>
              <a:rPr lang="en-US" dirty="0" smtClean="0"/>
              <a:t>There are 200 total seeds produced (observed)     </a:t>
            </a:r>
          </a:p>
          <a:p>
            <a:pPr marL="0" indent="0">
              <a:buNone/>
            </a:pPr>
            <a:r>
              <a:rPr lang="en-US" dirty="0" smtClean="0"/>
              <a:t>200 * .</a:t>
            </a:r>
            <a:r>
              <a:rPr lang="en-US" dirty="0"/>
              <a:t>5</a:t>
            </a:r>
            <a:r>
              <a:rPr lang="en-US" dirty="0" smtClean="0"/>
              <a:t> = 100    (expect 1 out of 2)</a:t>
            </a:r>
          </a:p>
          <a:p>
            <a:pPr marL="0" indent="0">
              <a:spcBef>
                <a:spcPts val="0"/>
              </a:spcBef>
              <a:buNone/>
            </a:pPr>
            <a:r>
              <a:rPr lang="en-US" dirty="0" smtClean="0"/>
              <a:t>200 * .5 = 100      (expect 1 out of 2)</a:t>
            </a:r>
          </a:p>
          <a:p>
            <a:pPr marL="0" indent="0">
              <a:spcBef>
                <a:spcPts val="0"/>
              </a:spcBef>
              <a:buNone/>
            </a:pPr>
            <a:r>
              <a:rPr lang="en-US" dirty="0"/>
              <a:t> </a:t>
            </a:r>
            <a:r>
              <a:rPr lang="en-US" dirty="0" smtClean="0"/>
              <a:t>                  _____</a:t>
            </a:r>
          </a:p>
          <a:p>
            <a:pPr marL="0" indent="0">
              <a:spcBef>
                <a:spcPts val="0"/>
              </a:spcBef>
              <a:buNone/>
            </a:pPr>
            <a:r>
              <a:rPr lang="en-US" dirty="0"/>
              <a:t> </a:t>
            </a:r>
            <a:r>
              <a:rPr lang="en-US" dirty="0" smtClean="0"/>
              <a:t>                     200</a:t>
            </a:r>
            <a:endParaRPr lang="en-US" dirty="0"/>
          </a:p>
        </p:txBody>
      </p:sp>
    </p:spTree>
    <p:extLst>
      <p:ext uri="{BB962C8B-B14F-4D97-AF65-F5344CB8AC3E}">
        <p14:creationId xmlns:p14="http://schemas.microsoft.com/office/powerpoint/2010/main" val="11107169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Observed:</a:t>
            </a:r>
            <a:endParaRPr lang="en-US" dirty="0"/>
          </a:p>
        </p:txBody>
      </p:sp>
      <p:sp>
        <p:nvSpPr>
          <p:cNvPr id="3" name="Content Placeholder 2"/>
          <p:cNvSpPr>
            <a:spLocks noGrp="1"/>
          </p:cNvSpPr>
          <p:nvPr>
            <p:ph idx="1"/>
          </p:nvPr>
        </p:nvSpPr>
        <p:spPr/>
        <p:txBody>
          <a:bodyPr/>
          <a:lstStyle/>
          <a:p>
            <a:pPr marL="0" indent="0">
              <a:buNone/>
            </a:pPr>
            <a:r>
              <a:rPr lang="en-US" dirty="0" smtClean="0"/>
              <a:t>110 white</a:t>
            </a:r>
          </a:p>
          <a:p>
            <a:pPr marL="0" indent="0">
              <a:buNone/>
            </a:pPr>
            <a:endParaRPr lang="en-US" dirty="0"/>
          </a:p>
          <a:p>
            <a:pPr marL="0" indent="0">
              <a:buNone/>
            </a:pPr>
            <a:r>
              <a:rPr lang="en-US" dirty="0" smtClean="0"/>
              <a:t>90 yellow</a:t>
            </a:r>
            <a:endParaRPr lang="en-US" dirty="0"/>
          </a:p>
        </p:txBody>
      </p:sp>
    </p:spTree>
    <p:extLst>
      <p:ext uri="{BB962C8B-B14F-4D97-AF65-F5344CB8AC3E}">
        <p14:creationId xmlns:p14="http://schemas.microsoft.com/office/powerpoint/2010/main" val="8994785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 Square</a:t>
            </a:r>
            <a:endParaRPr lang="en-US" dirty="0"/>
          </a:p>
        </p:txBody>
      </p:sp>
      <p:sp>
        <p:nvSpPr>
          <p:cNvPr id="3" name="Content Placeholder 2"/>
          <p:cNvSpPr>
            <a:spLocks noGrp="1"/>
          </p:cNvSpPr>
          <p:nvPr>
            <p:ph idx="1"/>
          </p:nvPr>
        </p:nvSpPr>
        <p:spPr/>
        <p:txBody>
          <a:bodyPr>
            <a:normAutofit/>
          </a:bodyPr>
          <a:lstStyle/>
          <a:p>
            <a:pPr marL="0" indent="0">
              <a:buNone/>
            </a:pPr>
            <a:r>
              <a:rPr lang="en-US" u="sng" dirty="0" smtClean="0"/>
              <a:t>(Observed – Expected)</a:t>
            </a:r>
            <a:r>
              <a:rPr lang="en-US" u="sng" baseline="30000" dirty="0" smtClean="0"/>
              <a:t>2</a:t>
            </a:r>
            <a:r>
              <a:rPr lang="en-US" u="sng" dirty="0" smtClean="0"/>
              <a:t> </a:t>
            </a:r>
          </a:p>
          <a:p>
            <a:pPr marL="0" indent="0">
              <a:buNone/>
            </a:pPr>
            <a:r>
              <a:rPr lang="en-US" dirty="0"/>
              <a:t> </a:t>
            </a:r>
            <a:r>
              <a:rPr lang="en-US" dirty="0" smtClean="0"/>
              <a:t>         Expected</a:t>
            </a:r>
          </a:p>
          <a:p>
            <a:pPr marL="0" indent="0">
              <a:buNone/>
            </a:pPr>
            <a:endParaRPr lang="en-US" dirty="0"/>
          </a:p>
          <a:p>
            <a:pPr marL="0" indent="0">
              <a:buNone/>
            </a:pPr>
            <a:r>
              <a:rPr lang="en-US" dirty="0" smtClean="0"/>
              <a:t>White:  </a:t>
            </a:r>
            <a:r>
              <a:rPr lang="en-US" u="sng" dirty="0" smtClean="0"/>
              <a:t>(110-100)</a:t>
            </a:r>
            <a:r>
              <a:rPr lang="en-US" u="sng" baseline="30000" dirty="0" smtClean="0"/>
              <a:t>2  </a:t>
            </a:r>
            <a:r>
              <a:rPr lang="en-US" baseline="30000" dirty="0" smtClean="0"/>
              <a:t>  </a:t>
            </a:r>
            <a:r>
              <a:rPr lang="en-US" dirty="0" smtClean="0"/>
              <a:t>=  1          Add </a:t>
            </a:r>
            <a:r>
              <a:rPr lang="el-GR" dirty="0" smtClean="0"/>
              <a:t>χ</a:t>
            </a:r>
            <a:r>
              <a:rPr lang="en-US" baseline="30000" dirty="0" smtClean="0"/>
              <a:t>2</a:t>
            </a:r>
            <a:r>
              <a:rPr lang="en-US" dirty="0" smtClean="0"/>
              <a:t> together</a:t>
            </a:r>
            <a:endParaRPr lang="en-US" baseline="30000" dirty="0" smtClean="0"/>
          </a:p>
          <a:p>
            <a:pPr marL="0" indent="0">
              <a:buNone/>
            </a:pPr>
            <a:r>
              <a:rPr lang="en-US" baseline="30000" dirty="0"/>
              <a:t> </a:t>
            </a:r>
            <a:r>
              <a:rPr lang="en-US" dirty="0" smtClean="0"/>
              <a:t>                     100                        to get total.</a:t>
            </a:r>
          </a:p>
          <a:p>
            <a:pPr marL="0" indent="0">
              <a:buNone/>
            </a:pPr>
            <a:r>
              <a:rPr lang="en-US" dirty="0" smtClean="0"/>
              <a:t>Yellow:  </a:t>
            </a:r>
            <a:r>
              <a:rPr lang="en-US" u="sng" dirty="0" smtClean="0"/>
              <a:t>(90-100)</a:t>
            </a:r>
            <a:r>
              <a:rPr lang="en-US" u="sng" baseline="30000" dirty="0" smtClean="0"/>
              <a:t>2</a:t>
            </a:r>
            <a:r>
              <a:rPr lang="en-US" baseline="30000" dirty="0" smtClean="0"/>
              <a:t>           =</a:t>
            </a:r>
            <a:r>
              <a:rPr lang="en-US" dirty="0" smtClean="0"/>
              <a:t> </a:t>
            </a:r>
            <a:r>
              <a:rPr lang="en-US" dirty="0"/>
              <a:t>1</a:t>
            </a:r>
            <a:r>
              <a:rPr lang="en-US" dirty="0" smtClean="0"/>
              <a:t>		Total = 2</a:t>
            </a:r>
            <a:endParaRPr lang="en-US" baseline="30000" dirty="0" smtClean="0"/>
          </a:p>
          <a:p>
            <a:pPr marL="0" indent="0">
              <a:buNone/>
            </a:pPr>
            <a:r>
              <a:rPr lang="en-US" baseline="30000" dirty="0"/>
              <a:t> </a:t>
            </a:r>
            <a:r>
              <a:rPr lang="en-US" baseline="30000" dirty="0" smtClean="0"/>
              <a:t>                         </a:t>
            </a:r>
            <a:r>
              <a:rPr lang="en-US" dirty="0" smtClean="0"/>
              <a:t>100</a:t>
            </a:r>
          </a:p>
        </p:txBody>
      </p:sp>
    </p:spTree>
    <p:extLst>
      <p:ext uri="{BB962C8B-B14F-4D97-AF65-F5344CB8AC3E}">
        <p14:creationId xmlns:p14="http://schemas.microsoft.com/office/powerpoint/2010/main" val="18298486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Degrees of freedom = # of possibilities - 1</a:t>
            </a:r>
            <a:endParaRPr lang="en-US" sz="3200"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1600200"/>
            <a:ext cx="7239000" cy="4525963"/>
          </a:xfrm>
          <a:prstGeom prst="rect">
            <a:avLst/>
          </a:prstGeom>
          <a:noFill/>
          <a:ln>
            <a:noFill/>
          </a:ln>
        </p:spPr>
      </p:pic>
    </p:spTree>
    <p:extLst>
      <p:ext uri="{BB962C8B-B14F-4D97-AF65-F5344CB8AC3E}">
        <p14:creationId xmlns:p14="http://schemas.microsoft.com/office/powerpoint/2010/main" val="2338593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a:t>
            </a:r>
            <a:endParaRPr lang="en-US" dirty="0"/>
          </a:p>
        </p:txBody>
      </p:sp>
      <p:sp>
        <p:nvSpPr>
          <p:cNvPr id="3" name="Content Placeholder 2"/>
          <p:cNvSpPr>
            <a:spLocks noGrp="1"/>
          </p:cNvSpPr>
          <p:nvPr>
            <p:ph idx="1"/>
          </p:nvPr>
        </p:nvSpPr>
        <p:spPr>
          <a:xfrm>
            <a:off x="381000" y="1219200"/>
            <a:ext cx="8229600" cy="4525963"/>
          </a:xfrm>
        </p:spPr>
        <p:txBody>
          <a:bodyPr>
            <a:normAutofit lnSpcReduction="10000"/>
          </a:bodyPr>
          <a:lstStyle/>
          <a:p>
            <a:r>
              <a:rPr lang="en-US" dirty="0" smtClean="0"/>
              <a:t>A statistical test to determine if the actual results are different enough from the predicted results to suggest that the hypothesis is not correct</a:t>
            </a:r>
          </a:p>
          <a:p>
            <a:r>
              <a:rPr lang="en-US" dirty="0" smtClean="0"/>
              <a:t>Use the null hypothesis:</a:t>
            </a:r>
          </a:p>
          <a:p>
            <a:pPr marL="0" indent="0">
              <a:buNone/>
            </a:pPr>
            <a:r>
              <a:rPr lang="en-US" u="sng" dirty="0" smtClean="0"/>
              <a:t>Any difference between the observed and expected data is due to CHANCE</a:t>
            </a:r>
            <a:endParaRPr lang="en-US" dirty="0" smtClean="0"/>
          </a:p>
          <a:p>
            <a:r>
              <a:rPr lang="en-US" dirty="0" smtClean="0"/>
              <a:t>The goal of the Chi Square analysis is to confirm or refute this null hypothesis</a:t>
            </a:r>
            <a:endParaRPr lang="en-US" dirty="0"/>
          </a:p>
        </p:txBody>
      </p:sp>
    </p:spTree>
    <p:extLst>
      <p:ext uri="{BB962C8B-B14F-4D97-AF65-F5344CB8AC3E}">
        <p14:creationId xmlns:p14="http://schemas.microsoft.com/office/powerpoint/2010/main" val="6657783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that mean?</a:t>
            </a:r>
            <a:endParaRPr lang="en-US" dirty="0"/>
          </a:p>
        </p:txBody>
      </p:sp>
      <p:sp>
        <p:nvSpPr>
          <p:cNvPr id="3" name="Content Placeholder 2"/>
          <p:cNvSpPr>
            <a:spLocks noGrp="1"/>
          </p:cNvSpPr>
          <p:nvPr>
            <p:ph idx="1"/>
          </p:nvPr>
        </p:nvSpPr>
        <p:spPr/>
        <p:txBody>
          <a:bodyPr/>
          <a:lstStyle/>
          <a:p>
            <a:r>
              <a:rPr lang="en-US" dirty="0" smtClean="0"/>
              <a:t>1◦ Freedom</a:t>
            </a:r>
          </a:p>
          <a:p>
            <a:r>
              <a:rPr lang="en-US" dirty="0" smtClean="0"/>
              <a:t>X</a:t>
            </a:r>
            <a:r>
              <a:rPr lang="en-US" baseline="30000" dirty="0" smtClean="0"/>
              <a:t>2</a:t>
            </a:r>
            <a:r>
              <a:rPr lang="en-US" dirty="0" smtClean="0"/>
              <a:t> value of 2</a:t>
            </a:r>
          </a:p>
          <a:p>
            <a:r>
              <a:rPr lang="en-US" dirty="0" smtClean="0"/>
              <a:t>p value is 0.2-0.1</a:t>
            </a:r>
          </a:p>
          <a:p>
            <a:r>
              <a:rPr lang="en-US" dirty="0" smtClean="0"/>
              <a:t>NOT a significant difference between observed and expected</a:t>
            </a:r>
          </a:p>
          <a:p>
            <a:r>
              <a:rPr lang="en-US" dirty="0" smtClean="0"/>
              <a:t>Hypothesis is supported by observed results</a:t>
            </a:r>
          </a:p>
          <a:p>
            <a:r>
              <a:rPr lang="en-US" dirty="0" smtClean="0"/>
              <a:t>Due to random chance </a:t>
            </a:r>
            <a:endParaRPr lang="en-US" dirty="0"/>
          </a:p>
        </p:txBody>
      </p:sp>
    </p:spTree>
    <p:extLst>
      <p:ext uri="{BB962C8B-B14F-4D97-AF65-F5344CB8AC3E}">
        <p14:creationId xmlns:p14="http://schemas.microsoft.com/office/powerpoint/2010/main" val="33305384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Practice #2</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387283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US" dirty="0"/>
          </a:p>
        </p:txBody>
      </p:sp>
      <p:sp>
        <p:nvSpPr>
          <p:cNvPr id="3" name="Content Placeholder 2"/>
          <p:cNvSpPr>
            <a:spLocks noGrp="1"/>
          </p:cNvSpPr>
          <p:nvPr>
            <p:ph idx="1"/>
          </p:nvPr>
        </p:nvSpPr>
        <p:spPr/>
        <p:txBody>
          <a:bodyPr/>
          <a:lstStyle/>
          <a:p>
            <a:r>
              <a:rPr lang="en-US" dirty="0" smtClean="0"/>
              <a:t>White fruit is dominant over yellow fruit</a:t>
            </a:r>
          </a:p>
          <a:p>
            <a:r>
              <a:rPr lang="en-US" dirty="0" smtClean="0"/>
              <a:t>P =  </a:t>
            </a:r>
            <a:r>
              <a:rPr lang="en-US" dirty="0" err="1" smtClean="0"/>
              <a:t>Ww</a:t>
            </a:r>
            <a:r>
              <a:rPr lang="en-US" dirty="0" smtClean="0"/>
              <a:t> x </a:t>
            </a:r>
            <a:r>
              <a:rPr lang="en-US" dirty="0" err="1" smtClean="0"/>
              <a:t>ww</a:t>
            </a:r>
            <a:endParaRPr lang="en-US" dirty="0" smtClean="0"/>
          </a:p>
          <a:p>
            <a:pPr marL="0" indent="0">
              <a:buNone/>
            </a:pPr>
            <a:endParaRPr lang="en-US" dirty="0" smtClean="0"/>
          </a:p>
          <a:p>
            <a:pPr marL="0" indent="0">
              <a:buNone/>
            </a:pPr>
            <a:endParaRPr lang="en-US" dirty="0" smtClean="0"/>
          </a:p>
          <a:p>
            <a:endParaRPr lang="en-US" dirty="0"/>
          </a:p>
          <a:p>
            <a:pPr marL="0" indent="0">
              <a:buNone/>
            </a:pPr>
            <a:r>
              <a:rPr lang="en-US" dirty="0" smtClean="0"/>
              <a:t>½  White; ½  yellow   1:1</a:t>
            </a:r>
          </a:p>
          <a:p>
            <a:pPr marL="0" indent="0">
              <a:buNone/>
            </a:pPr>
            <a:r>
              <a:rPr lang="en-US" dirty="0" smtClean="0"/>
              <a:t>.5 white; .5 yellow</a:t>
            </a:r>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289111403"/>
              </p:ext>
            </p:extLst>
          </p:nvPr>
        </p:nvGraphicFramePr>
        <p:xfrm>
          <a:off x="3505200" y="3124200"/>
          <a:ext cx="4648200" cy="741680"/>
        </p:xfrm>
        <a:graphic>
          <a:graphicData uri="http://schemas.openxmlformats.org/drawingml/2006/table">
            <a:tbl>
              <a:tblPr firstRow="1" bandRow="1">
                <a:tableStyleId>{5C22544A-7EE6-4342-B048-85BDC9FD1C3A}</a:tableStyleId>
              </a:tblPr>
              <a:tblGrid>
                <a:gridCol w="1549400"/>
                <a:gridCol w="1549400"/>
                <a:gridCol w="1549400"/>
              </a:tblGrid>
              <a:tr h="370840">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dirty="0" smtClean="0"/>
                        <a:t>W</a:t>
                      </a:r>
                      <a:endParaRPr lang="en-US"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b="1" dirty="0" smtClean="0"/>
                        <a:t>w</a:t>
                      </a:r>
                      <a:endParaRPr lang="en-US"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70840">
                <a:tc>
                  <a:txBody>
                    <a:bodyPr/>
                    <a:lstStyle/>
                    <a:p>
                      <a:pPr algn="ctr"/>
                      <a:r>
                        <a:rPr lang="en-US" dirty="0" smtClean="0">
                          <a:solidFill>
                            <a:schemeClr val="bg1"/>
                          </a:solidFill>
                        </a:rPr>
                        <a:t>w</a:t>
                      </a:r>
                      <a:endParaRPr lang="en-US" dirty="0">
                        <a:solidFill>
                          <a:schemeClr val="bg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solidFill>
                  </a:tcPr>
                </a:tc>
                <a:tc>
                  <a:txBody>
                    <a:bodyPr/>
                    <a:lstStyle/>
                    <a:p>
                      <a:pPr algn="ctr"/>
                      <a:r>
                        <a:rPr lang="en-US" b="1" dirty="0" err="1" smtClean="0">
                          <a:solidFill>
                            <a:schemeClr val="tx1"/>
                          </a:solidFill>
                        </a:rPr>
                        <a:t>Ww</a:t>
                      </a:r>
                      <a:endParaRPr lang="en-US" b="1"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b="1" dirty="0" err="1" smtClean="0">
                          <a:solidFill>
                            <a:schemeClr val="tx1"/>
                          </a:solidFill>
                        </a:rPr>
                        <a:t>ww</a:t>
                      </a:r>
                      <a:endParaRPr lang="en-US" b="1"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049601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Calculate Expected </a:t>
            </a:r>
            <a:endParaRPr lang="en-US" dirty="0"/>
          </a:p>
        </p:txBody>
      </p:sp>
      <p:sp>
        <p:nvSpPr>
          <p:cNvPr id="3" name="Content Placeholder 2"/>
          <p:cNvSpPr>
            <a:spLocks noGrp="1"/>
          </p:cNvSpPr>
          <p:nvPr>
            <p:ph idx="1"/>
          </p:nvPr>
        </p:nvSpPr>
        <p:spPr/>
        <p:txBody>
          <a:bodyPr/>
          <a:lstStyle/>
          <a:p>
            <a:pPr marL="0" indent="0">
              <a:buNone/>
            </a:pPr>
            <a:r>
              <a:rPr lang="en-US" dirty="0" smtClean="0"/>
              <a:t>There are 2000 total seeds produced (observed)     </a:t>
            </a:r>
          </a:p>
          <a:p>
            <a:pPr marL="0" indent="0">
              <a:buNone/>
            </a:pPr>
            <a:r>
              <a:rPr lang="en-US" dirty="0" smtClean="0"/>
              <a:t>2000 * .</a:t>
            </a:r>
            <a:r>
              <a:rPr lang="en-US" dirty="0"/>
              <a:t>5</a:t>
            </a:r>
            <a:r>
              <a:rPr lang="en-US" dirty="0" smtClean="0"/>
              <a:t> = 100</a:t>
            </a:r>
            <a:r>
              <a:rPr lang="en-US" dirty="0"/>
              <a:t>0</a:t>
            </a:r>
            <a:r>
              <a:rPr lang="en-US" dirty="0" smtClean="0"/>
              <a:t>   (expect 1 out of 2)</a:t>
            </a:r>
          </a:p>
          <a:p>
            <a:pPr marL="0" indent="0">
              <a:spcBef>
                <a:spcPts val="0"/>
              </a:spcBef>
              <a:buNone/>
            </a:pPr>
            <a:r>
              <a:rPr lang="en-US" dirty="0" smtClean="0"/>
              <a:t>200</a:t>
            </a:r>
            <a:r>
              <a:rPr lang="en-US" dirty="0"/>
              <a:t>0</a:t>
            </a:r>
            <a:r>
              <a:rPr lang="en-US" dirty="0" smtClean="0"/>
              <a:t>* .5 = 1000      (expect 1 out of 2)</a:t>
            </a:r>
          </a:p>
          <a:p>
            <a:pPr marL="0" indent="0">
              <a:spcBef>
                <a:spcPts val="0"/>
              </a:spcBef>
              <a:buNone/>
            </a:pPr>
            <a:r>
              <a:rPr lang="en-US" dirty="0"/>
              <a:t> </a:t>
            </a:r>
            <a:r>
              <a:rPr lang="en-US" dirty="0" smtClean="0"/>
              <a:t>                  _____</a:t>
            </a:r>
          </a:p>
          <a:p>
            <a:pPr marL="0" indent="0">
              <a:spcBef>
                <a:spcPts val="0"/>
              </a:spcBef>
              <a:buNone/>
            </a:pPr>
            <a:r>
              <a:rPr lang="en-US" dirty="0"/>
              <a:t> </a:t>
            </a:r>
            <a:r>
              <a:rPr lang="en-US" dirty="0" smtClean="0"/>
              <a:t>                     2000</a:t>
            </a:r>
            <a:endParaRPr lang="en-US" dirty="0"/>
          </a:p>
        </p:txBody>
      </p:sp>
    </p:spTree>
    <p:extLst>
      <p:ext uri="{BB962C8B-B14F-4D97-AF65-F5344CB8AC3E}">
        <p14:creationId xmlns:p14="http://schemas.microsoft.com/office/powerpoint/2010/main" val="33353202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Observed:</a:t>
            </a:r>
            <a:endParaRPr lang="en-US" dirty="0"/>
          </a:p>
        </p:txBody>
      </p:sp>
      <p:sp>
        <p:nvSpPr>
          <p:cNvPr id="3" name="Content Placeholder 2"/>
          <p:cNvSpPr>
            <a:spLocks noGrp="1"/>
          </p:cNvSpPr>
          <p:nvPr>
            <p:ph idx="1"/>
          </p:nvPr>
        </p:nvSpPr>
        <p:spPr/>
        <p:txBody>
          <a:bodyPr/>
          <a:lstStyle/>
          <a:p>
            <a:pPr marL="0" indent="0">
              <a:buNone/>
            </a:pPr>
            <a:r>
              <a:rPr lang="en-US" dirty="0" smtClean="0"/>
              <a:t>1100 white</a:t>
            </a:r>
          </a:p>
          <a:p>
            <a:pPr marL="0" indent="0">
              <a:buNone/>
            </a:pPr>
            <a:endParaRPr lang="en-US" dirty="0"/>
          </a:p>
          <a:p>
            <a:pPr marL="0" indent="0">
              <a:buNone/>
            </a:pPr>
            <a:r>
              <a:rPr lang="en-US" dirty="0" smtClean="0"/>
              <a:t>900 yellow</a:t>
            </a:r>
            <a:endParaRPr lang="en-US" dirty="0"/>
          </a:p>
        </p:txBody>
      </p:sp>
    </p:spTree>
    <p:extLst>
      <p:ext uri="{BB962C8B-B14F-4D97-AF65-F5344CB8AC3E}">
        <p14:creationId xmlns:p14="http://schemas.microsoft.com/office/powerpoint/2010/main" val="12585244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 Square</a:t>
            </a:r>
            <a:endParaRPr lang="en-US" dirty="0"/>
          </a:p>
        </p:txBody>
      </p:sp>
      <p:sp>
        <p:nvSpPr>
          <p:cNvPr id="3" name="Content Placeholder 2"/>
          <p:cNvSpPr>
            <a:spLocks noGrp="1"/>
          </p:cNvSpPr>
          <p:nvPr>
            <p:ph idx="1"/>
          </p:nvPr>
        </p:nvSpPr>
        <p:spPr/>
        <p:txBody>
          <a:bodyPr>
            <a:normAutofit/>
          </a:bodyPr>
          <a:lstStyle/>
          <a:p>
            <a:pPr marL="0" indent="0">
              <a:buNone/>
            </a:pPr>
            <a:r>
              <a:rPr lang="en-US" u="sng" dirty="0" smtClean="0"/>
              <a:t>(Observed – Expected)</a:t>
            </a:r>
            <a:r>
              <a:rPr lang="en-US" u="sng" baseline="30000" dirty="0" smtClean="0"/>
              <a:t>2</a:t>
            </a:r>
            <a:r>
              <a:rPr lang="en-US" u="sng" dirty="0" smtClean="0"/>
              <a:t> </a:t>
            </a:r>
          </a:p>
          <a:p>
            <a:pPr marL="0" indent="0">
              <a:buNone/>
            </a:pPr>
            <a:r>
              <a:rPr lang="en-US" dirty="0"/>
              <a:t> </a:t>
            </a:r>
            <a:r>
              <a:rPr lang="en-US" dirty="0" smtClean="0"/>
              <a:t>         Expected</a:t>
            </a:r>
          </a:p>
          <a:p>
            <a:pPr marL="0" indent="0">
              <a:buNone/>
            </a:pPr>
            <a:endParaRPr lang="en-US" dirty="0"/>
          </a:p>
          <a:p>
            <a:pPr marL="0" indent="0">
              <a:buNone/>
            </a:pPr>
            <a:r>
              <a:rPr lang="en-US" dirty="0" smtClean="0"/>
              <a:t>White:  </a:t>
            </a:r>
            <a:r>
              <a:rPr lang="en-US" u="sng" dirty="0" smtClean="0"/>
              <a:t>(1100-1000)</a:t>
            </a:r>
            <a:r>
              <a:rPr lang="en-US" u="sng" baseline="30000" dirty="0" smtClean="0"/>
              <a:t>2  </a:t>
            </a:r>
            <a:r>
              <a:rPr lang="en-US" baseline="30000" dirty="0" smtClean="0"/>
              <a:t>  </a:t>
            </a:r>
            <a:r>
              <a:rPr lang="en-US" dirty="0" smtClean="0"/>
              <a:t>=  10</a:t>
            </a:r>
            <a:endParaRPr lang="en-US" baseline="30000" dirty="0" smtClean="0"/>
          </a:p>
          <a:p>
            <a:pPr marL="0" indent="0">
              <a:buNone/>
            </a:pPr>
            <a:r>
              <a:rPr lang="en-US" baseline="30000" dirty="0"/>
              <a:t> </a:t>
            </a:r>
            <a:r>
              <a:rPr lang="en-US" dirty="0" smtClean="0"/>
              <a:t>                     1000</a:t>
            </a:r>
          </a:p>
          <a:p>
            <a:pPr marL="0" indent="0">
              <a:buNone/>
            </a:pPr>
            <a:r>
              <a:rPr lang="en-US" dirty="0" smtClean="0"/>
              <a:t>Yellow:  </a:t>
            </a:r>
            <a:r>
              <a:rPr lang="en-US" u="sng" dirty="0" smtClean="0"/>
              <a:t>(900-1000)</a:t>
            </a:r>
            <a:r>
              <a:rPr lang="en-US" u="sng" baseline="30000" dirty="0" smtClean="0"/>
              <a:t>2</a:t>
            </a:r>
            <a:r>
              <a:rPr lang="en-US" baseline="30000" dirty="0" smtClean="0"/>
              <a:t>           =</a:t>
            </a:r>
            <a:r>
              <a:rPr lang="en-US" dirty="0" smtClean="0"/>
              <a:t> 10	Total = 20</a:t>
            </a:r>
            <a:endParaRPr lang="en-US" baseline="30000" dirty="0" smtClean="0"/>
          </a:p>
          <a:p>
            <a:pPr marL="0" indent="0">
              <a:buNone/>
            </a:pPr>
            <a:r>
              <a:rPr lang="en-US" baseline="30000" dirty="0"/>
              <a:t> </a:t>
            </a:r>
            <a:r>
              <a:rPr lang="en-US" baseline="30000" dirty="0" smtClean="0"/>
              <a:t>                         </a:t>
            </a:r>
            <a:r>
              <a:rPr lang="en-US" dirty="0" smtClean="0"/>
              <a:t>1000</a:t>
            </a:r>
          </a:p>
        </p:txBody>
      </p:sp>
    </p:spTree>
    <p:extLst>
      <p:ext uri="{BB962C8B-B14F-4D97-AF65-F5344CB8AC3E}">
        <p14:creationId xmlns:p14="http://schemas.microsoft.com/office/powerpoint/2010/main" val="6397280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that mean?</a:t>
            </a:r>
            <a:endParaRPr lang="en-US" dirty="0"/>
          </a:p>
        </p:txBody>
      </p:sp>
      <p:sp>
        <p:nvSpPr>
          <p:cNvPr id="3" name="Content Placeholder 2"/>
          <p:cNvSpPr>
            <a:spLocks noGrp="1"/>
          </p:cNvSpPr>
          <p:nvPr>
            <p:ph idx="1"/>
          </p:nvPr>
        </p:nvSpPr>
        <p:spPr/>
        <p:txBody>
          <a:bodyPr/>
          <a:lstStyle/>
          <a:p>
            <a:r>
              <a:rPr lang="en-US" dirty="0" smtClean="0"/>
              <a:t>1◦ Freedom</a:t>
            </a:r>
          </a:p>
          <a:p>
            <a:r>
              <a:rPr lang="en-US" dirty="0" smtClean="0"/>
              <a:t>X</a:t>
            </a:r>
            <a:r>
              <a:rPr lang="en-US" baseline="30000" dirty="0" smtClean="0"/>
              <a:t>2</a:t>
            </a:r>
            <a:r>
              <a:rPr lang="en-US" dirty="0" smtClean="0"/>
              <a:t> value of 20</a:t>
            </a:r>
          </a:p>
          <a:p>
            <a:r>
              <a:rPr lang="en-US" dirty="0" smtClean="0"/>
              <a:t>p value is ˂0.01</a:t>
            </a:r>
          </a:p>
          <a:p>
            <a:r>
              <a:rPr lang="en-US" dirty="0" smtClean="0"/>
              <a:t>THERE IS a significant difference between observed and expected</a:t>
            </a:r>
          </a:p>
          <a:p>
            <a:r>
              <a:rPr lang="en-US" dirty="0" smtClean="0"/>
              <a:t>Hypothesis is NOT supported by observed results</a:t>
            </a:r>
          </a:p>
          <a:p>
            <a:r>
              <a:rPr lang="en-US" dirty="0" smtClean="0"/>
              <a:t>Due to some other factor than random chance</a:t>
            </a:r>
            <a:endParaRPr lang="en-US" dirty="0"/>
          </a:p>
        </p:txBody>
      </p:sp>
    </p:spTree>
    <p:extLst>
      <p:ext uri="{BB962C8B-B14F-4D97-AF65-F5344CB8AC3E}">
        <p14:creationId xmlns:p14="http://schemas.microsoft.com/office/powerpoint/2010/main" val="39820309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Practice #3</a:t>
            </a:r>
            <a:endParaRPr lang="en-US" dirty="0"/>
          </a:p>
        </p:txBody>
      </p:sp>
      <p:sp>
        <p:nvSpPr>
          <p:cNvPr id="3" name="Content Placeholder 2"/>
          <p:cNvSpPr>
            <a:spLocks noGrp="1"/>
          </p:cNvSpPr>
          <p:nvPr>
            <p:ph idx="1"/>
          </p:nvPr>
        </p:nvSpPr>
        <p:spPr>
          <a:xfrm>
            <a:off x="457200" y="838200"/>
            <a:ext cx="8229600" cy="5287963"/>
          </a:xfrm>
        </p:spPr>
        <p:txBody>
          <a:bodyPr/>
          <a:lstStyle/>
          <a:p>
            <a:pPr marL="0" indent="0">
              <a:buNone/>
            </a:pPr>
            <a:r>
              <a:rPr lang="en-US" dirty="0" err="1" smtClean="0"/>
              <a:t>ttWw</a:t>
            </a:r>
            <a:r>
              <a:rPr lang="en-US" dirty="0" smtClean="0"/>
              <a:t>  x  </a:t>
            </a:r>
            <a:r>
              <a:rPr lang="en-US" dirty="0" err="1" smtClean="0"/>
              <a:t>TtWw</a:t>
            </a:r>
            <a:endParaRPr lang="en-US" dirty="0" smtClean="0"/>
          </a:p>
          <a:p>
            <a:pPr marL="0" indent="0">
              <a:buNone/>
            </a:pPr>
            <a:r>
              <a:rPr lang="en-US" dirty="0" smtClean="0"/>
              <a:t>(T= tall  t= short; W= wide  w= narrow)</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75158821"/>
              </p:ext>
            </p:extLst>
          </p:nvPr>
        </p:nvGraphicFramePr>
        <p:xfrm>
          <a:off x="838200" y="2362200"/>
          <a:ext cx="6096000" cy="25908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pPr algn="ctr"/>
                      <a:r>
                        <a:rPr lang="en-US" sz="2800" b="1" dirty="0" err="1" smtClean="0">
                          <a:solidFill>
                            <a:schemeClr val="tx1"/>
                          </a:solidFill>
                        </a:rPr>
                        <a:t>tW</a:t>
                      </a:r>
                      <a:endParaRPr lang="en-US" sz="2800" b="1" dirty="0">
                        <a:solidFill>
                          <a:schemeClr val="tx1"/>
                        </a:solidFill>
                      </a:endParaRPr>
                    </a:p>
                  </a:txBody>
                  <a:tcPr/>
                </a:tc>
                <a:tc>
                  <a:txBody>
                    <a:bodyPr/>
                    <a:lstStyle/>
                    <a:p>
                      <a:pPr algn="ctr"/>
                      <a:r>
                        <a:rPr lang="en-US" sz="2800" b="1" dirty="0" err="1" smtClean="0">
                          <a:solidFill>
                            <a:schemeClr val="tx1"/>
                          </a:solidFill>
                        </a:rPr>
                        <a:t>tw</a:t>
                      </a:r>
                      <a:endParaRPr lang="en-US" sz="2800" b="1" dirty="0">
                        <a:solidFill>
                          <a:schemeClr val="tx1"/>
                        </a:solidFill>
                      </a:endParaRPr>
                    </a:p>
                  </a:txBody>
                  <a:tcPr/>
                </a:tc>
              </a:tr>
              <a:tr h="370840">
                <a:tc>
                  <a:txBody>
                    <a:bodyPr/>
                    <a:lstStyle/>
                    <a:p>
                      <a:pPr algn="ctr"/>
                      <a:r>
                        <a:rPr lang="en-US" sz="2800" b="1" dirty="0" smtClean="0"/>
                        <a:t>TW</a:t>
                      </a:r>
                      <a:endParaRPr lang="en-US" sz="2800" b="1" dirty="0"/>
                    </a:p>
                  </a:txBody>
                  <a:tcPr>
                    <a:solidFill>
                      <a:schemeClr val="accent1"/>
                    </a:solidFill>
                  </a:tcPr>
                </a:tc>
                <a:tc>
                  <a:txBody>
                    <a:bodyPr/>
                    <a:lstStyle/>
                    <a:p>
                      <a:pPr algn="ctr"/>
                      <a:r>
                        <a:rPr lang="en-US" sz="2800" b="1" dirty="0" err="1" smtClean="0">
                          <a:solidFill>
                            <a:schemeClr val="tx1"/>
                          </a:solidFill>
                        </a:rPr>
                        <a:t>TtWW</a:t>
                      </a:r>
                      <a:endParaRPr lang="en-US" sz="2800" b="1" dirty="0">
                        <a:solidFill>
                          <a:schemeClr val="tx1"/>
                        </a:solidFill>
                      </a:endParaRPr>
                    </a:p>
                  </a:txBody>
                  <a:tcPr/>
                </a:tc>
                <a:tc>
                  <a:txBody>
                    <a:bodyPr/>
                    <a:lstStyle/>
                    <a:p>
                      <a:pPr algn="ctr"/>
                      <a:r>
                        <a:rPr lang="en-US" sz="2800" b="1" dirty="0" err="1" smtClean="0">
                          <a:solidFill>
                            <a:schemeClr val="tx1"/>
                          </a:solidFill>
                        </a:rPr>
                        <a:t>TtWw</a:t>
                      </a:r>
                      <a:endParaRPr lang="en-US" sz="2800" b="1" dirty="0">
                        <a:solidFill>
                          <a:schemeClr val="tx1"/>
                        </a:solidFill>
                      </a:endParaRPr>
                    </a:p>
                  </a:txBody>
                  <a:tcPr/>
                </a:tc>
              </a:tr>
              <a:tr h="370840">
                <a:tc>
                  <a:txBody>
                    <a:bodyPr/>
                    <a:lstStyle/>
                    <a:p>
                      <a:pPr algn="ctr"/>
                      <a:r>
                        <a:rPr lang="en-US" sz="2800" b="1" dirty="0" smtClean="0"/>
                        <a:t>Tw</a:t>
                      </a:r>
                      <a:endParaRPr lang="en-US" sz="2800" b="1" dirty="0"/>
                    </a:p>
                  </a:txBody>
                  <a:tcPr>
                    <a:solidFill>
                      <a:schemeClr val="accent1"/>
                    </a:solidFill>
                  </a:tcPr>
                </a:tc>
                <a:tc>
                  <a:txBody>
                    <a:bodyPr/>
                    <a:lstStyle/>
                    <a:p>
                      <a:pPr algn="ctr"/>
                      <a:r>
                        <a:rPr lang="en-US" sz="2800" b="1" dirty="0" err="1" smtClean="0">
                          <a:solidFill>
                            <a:schemeClr val="tx1"/>
                          </a:solidFill>
                        </a:rPr>
                        <a:t>TtWw</a:t>
                      </a:r>
                      <a:endParaRPr lang="en-US" sz="2800" b="1" dirty="0">
                        <a:solidFill>
                          <a:schemeClr val="tx1"/>
                        </a:solidFill>
                      </a:endParaRPr>
                    </a:p>
                  </a:txBody>
                  <a:tcPr/>
                </a:tc>
                <a:tc>
                  <a:txBody>
                    <a:bodyPr/>
                    <a:lstStyle/>
                    <a:p>
                      <a:pPr algn="ctr"/>
                      <a:r>
                        <a:rPr lang="en-US" sz="2800" b="1" dirty="0" err="1" smtClean="0">
                          <a:solidFill>
                            <a:schemeClr val="tx1"/>
                          </a:solidFill>
                        </a:rPr>
                        <a:t>Ttww</a:t>
                      </a:r>
                      <a:endParaRPr lang="en-US" sz="2800" b="1" dirty="0">
                        <a:solidFill>
                          <a:schemeClr val="tx1"/>
                        </a:solidFill>
                      </a:endParaRPr>
                    </a:p>
                  </a:txBody>
                  <a:tcPr/>
                </a:tc>
              </a:tr>
              <a:tr h="370840">
                <a:tc>
                  <a:txBody>
                    <a:bodyPr/>
                    <a:lstStyle/>
                    <a:p>
                      <a:pPr algn="ctr"/>
                      <a:r>
                        <a:rPr lang="en-US" sz="2800" b="1" dirty="0" err="1" smtClean="0"/>
                        <a:t>tW</a:t>
                      </a:r>
                      <a:endParaRPr lang="en-US" sz="2800" b="1" dirty="0"/>
                    </a:p>
                  </a:txBody>
                  <a:tcPr>
                    <a:solidFill>
                      <a:schemeClr val="accent1"/>
                    </a:solidFill>
                  </a:tcPr>
                </a:tc>
                <a:tc>
                  <a:txBody>
                    <a:bodyPr/>
                    <a:lstStyle/>
                    <a:p>
                      <a:pPr algn="ctr"/>
                      <a:r>
                        <a:rPr lang="en-US" sz="2800" b="1" dirty="0" err="1" smtClean="0">
                          <a:solidFill>
                            <a:schemeClr val="tx1"/>
                          </a:solidFill>
                        </a:rPr>
                        <a:t>ttWW</a:t>
                      </a:r>
                      <a:endParaRPr lang="en-US" sz="2800" b="1" dirty="0">
                        <a:solidFill>
                          <a:schemeClr val="tx1"/>
                        </a:solidFill>
                      </a:endParaRPr>
                    </a:p>
                  </a:txBody>
                  <a:tcPr/>
                </a:tc>
                <a:tc>
                  <a:txBody>
                    <a:bodyPr/>
                    <a:lstStyle/>
                    <a:p>
                      <a:pPr algn="ctr"/>
                      <a:r>
                        <a:rPr lang="en-US" sz="2800" b="1" dirty="0" err="1" smtClean="0">
                          <a:solidFill>
                            <a:schemeClr val="tx1"/>
                          </a:solidFill>
                        </a:rPr>
                        <a:t>ttWw</a:t>
                      </a:r>
                      <a:endParaRPr lang="en-US" sz="2800" b="1" dirty="0">
                        <a:solidFill>
                          <a:schemeClr val="tx1"/>
                        </a:solidFill>
                      </a:endParaRPr>
                    </a:p>
                  </a:txBody>
                  <a:tcPr/>
                </a:tc>
              </a:tr>
              <a:tr h="370840">
                <a:tc>
                  <a:txBody>
                    <a:bodyPr/>
                    <a:lstStyle/>
                    <a:p>
                      <a:pPr algn="ctr"/>
                      <a:r>
                        <a:rPr lang="en-US" sz="2800" b="1" dirty="0" err="1" smtClean="0"/>
                        <a:t>tw</a:t>
                      </a:r>
                      <a:endParaRPr lang="en-US" sz="2800" b="1" dirty="0"/>
                    </a:p>
                  </a:txBody>
                  <a:tcPr>
                    <a:solidFill>
                      <a:schemeClr val="accent1"/>
                    </a:solidFill>
                  </a:tcPr>
                </a:tc>
                <a:tc>
                  <a:txBody>
                    <a:bodyPr/>
                    <a:lstStyle/>
                    <a:p>
                      <a:pPr algn="ctr"/>
                      <a:r>
                        <a:rPr lang="en-US" sz="2800" b="1" dirty="0" err="1" smtClean="0">
                          <a:solidFill>
                            <a:schemeClr val="tx1"/>
                          </a:solidFill>
                        </a:rPr>
                        <a:t>ttWw</a:t>
                      </a:r>
                      <a:endParaRPr lang="en-US" sz="2800" b="1" dirty="0">
                        <a:solidFill>
                          <a:schemeClr val="tx1"/>
                        </a:solidFill>
                      </a:endParaRPr>
                    </a:p>
                  </a:txBody>
                  <a:tcPr/>
                </a:tc>
                <a:tc>
                  <a:txBody>
                    <a:bodyPr/>
                    <a:lstStyle/>
                    <a:p>
                      <a:pPr algn="ctr"/>
                      <a:r>
                        <a:rPr lang="en-US" sz="2800" b="1" dirty="0" err="1" smtClean="0">
                          <a:solidFill>
                            <a:schemeClr val="tx1"/>
                          </a:solidFill>
                        </a:rPr>
                        <a:t>ttww</a:t>
                      </a:r>
                      <a:endParaRPr lang="en-US" sz="2800" b="1" dirty="0">
                        <a:solidFill>
                          <a:schemeClr val="tx1"/>
                        </a:solidFill>
                      </a:endParaRPr>
                    </a:p>
                  </a:txBody>
                  <a:tcPr/>
                </a:tc>
              </a:tr>
            </a:tbl>
          </a:graphicData>
        </a:graphic>
      </p:graphicFrame>
      <p:sp>
        <p:nvSpPr>
          <p:cNvPr id="5" name="TextBox 4"/>
          <p:cNvSpPr txBox="1"/>
          <p:nvPr/>
        </p:nvSpPr>
        <p:spPr>
          <a:xfrm>
            <a:off x="7098890" y="914400"/>
            <a:ext cx="2057400" cy="4832092"/>
          </a:xfrm>
          <a:prstGeom prst="rect">
            <a:avLst/>
          </a:prstGeom>
          <a:noFill/>
        </p:spPr>
        <p:txBody>
          <a:bodyPr wrap="square" rtlCol="0">
            <a:spAutoFit/>
          </a:bodyPr>
          <a:lstStyle/>
          <a:p>
            <a:r>
              <a:rPr lang="en-US" sz="2800" b="1" dirty="0" smtClean="0"/>
              <a:t>3/8 tall, wide</a:t>
            </a:r>
          </a:p>
          <a:p>
            <a:endParaRPr lang="en-US" sz="2800" b="1" dirty="0"/>
          </a:p>
          <a:p>
            <a:r>
              <a:rPr lang="en-US" sz="2800" b="1" dirty="0" smtClean="0"/>
              <a:t>1/8 tall, narrow</a:t>
            </a:r>
          </a:p>
          <a:p>
            <a:endParaRPr lang="en-US" sz="2800" b="1" dirty="0"/>
          </a:p>
          <a:p>
            <a:r>
              <a:rPr lang="en-US" sz="2800" b="1" dirty="0" smtClean="0"/>
              <a:t>3/8 short, wide</a:t>
            </a:r>
          </a:p>
          <a:p>
            <a:endParaRPr lang="en-US" sz="2800" b="1" dirty="0"/>
          </a:p>
          <a:p>
            <a:r>
              <a:rPr lang="en-US" sz="2800" b="1" dirty="0" smtClean="0"/>
              <a:t>1/8 short, narrow</a:t>
            </a:r>
            <a:endParaRPr lang="en-US" sz="2800" b="1" dirty="0"/>
          </a:p>
        </p:txBody>
      </p:sp>
    </p:spTree>
    <p:extLst>
      <p:ext uri="{BB962C8B-B14F-4D97-AF65-F5344CB8AC3E}">
        <p14:creationId xmlns:p14="http://schemas.microsoft.com/office/powerpoint/2010/main" val="42799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are 462 offspring produced</a:t>
            </a:r>
            <a:endParaRPr lang="en-US" dirty="0"/>
          </a:p>
        </p:txBody>
      </p:sp>
      <p:sp>
        <p:nvSpPr>
          <p:cNvPr id="3" name="Content Placeholder 2"/>
          <p:cNvSpPr>
            <a:spLocks noGrp="1"/>
          </p:cNvSpPr>
          <p:nvPr>
            <p:ph idx="1"/>
          </p:nvPr>
        </p:nvSpPr>
        <p:spPr/>
        <p:txBody>
          <a:bodyPr/>
          <a:lstStyle/>
          <a:p>
            <a:r>
              <a:rPr lang="en-US" dirty="0" smtClean="0"/>
              <a:t>Calculate expected:</a:t>
            </a:r>
          </a:p>
          <a:p>
            <a:pPr lvl="1"/>
            <a:r>
              <a:rPr lang="en-US" dirty="0" smtClean="0"/>
              <a:t>462 * 0.375 = 173.25  </a:t>
            </a:r>
            <a:r>
              <a:rPr lang="en-US" b="1" dirty="0" smtClean="0"/>
              <a:t>173</a:t>
            </a:r>
            <a:r>
              <a:rPr lang="en-US" dirty="0" smtClean="0"/>
              <a:t> (can’t have ¼ of organism)</a:t>
            </a:r>
          </a:p>
          <a:p>
            <a:pPr lvl="1"/>
            <a:r>
              <a:rPr lang="en-US" dirty="0" smtClean="0"/>
              <a:t>462 * 0.375 = 173.25  </a:t>
            </a:r>
            <a:r>
              <a:rPr lang="en-US" b="1" dirty="0" smtClean="0"/>
              <a:t>173</a:t>
            </a:r>
            <a:r>
              <a:rPr lang="en-US" dirty="0"/>
              <a:t> </a:t>
            </a:r>
            <a:endParaRPr lang="en-US" dirty="0" smtClean="0"/>
          </a:p>
          <a:p>
            <a:pPr lvl="1"/>
            <a:r>
              <a:rPr lang="en-US" dirty="0" smtClean="0"/>
              <a:t>462 * 0.125 = 57.75     </a:t>
            </a:r>
            <a:r>
              <a:rPr lang="en-US" b="1" dirty="0" smtClean="0"/>
              <a:t>58</a:t>
            </a:r>
            <a:r>
              <a:rPr lang="en-US" dirty="0" smtClean="0"/>
              <a:t> </a:t>
            </a:r>
          </a:p>
          <a:p>
            <a:pPr lvl="1"/>
            <a:r>
              <a:rPr lang="en-US" dirty="0"/>
              <a:t>462 * 0.125 = 57.75     </a:t>
            </a:r>
            <a:r>
              <a:rPr lang="en-US" b="1" dirty="0"/>
              <a:t>58</a:t>
            </a:r>
            <a:endParaRPr lang="en-US" dirty="0"/>
          </a:p>
          <a:p>
            <a:pPr marL="457200" lvl="1" indent="0">
              <a:buNone/>
            </a:pPr>
            <a:r>
              <a:rPr lang="en-US" dirty="0" smtClean="0"/>
              <a:t>                                          ____</a:t>
            </a:r>
          </a:p>
          <a:p>
            <a:pPr marL="457200" lvl="1" indent="0">
              <a:buNone/>
            </a:pPr>
            <a:r>
              <a:rPr lang="en-US" dirty="0"/>
              <a:t> </a:t>
            </a:r>
            <a:r>
              <a:rPr lang="en-US" dirty="0" smtClean="0"/>
              <a:t>                                          </a:t>
            </a:r>
            <a:r>
              <a:rPr lang="en-US" b="1" dirty="0" smtClean="0"/>
              <a:t>462</a:t>
            </a:r>
            <a:endParaRPr lang="en-US" dirty="0" smtClean="0"/>
          </a:p>
          <a:p>
            <a:pPr marL="457200" lvl="1" indent="0">
              <a:buNone/>
            </a:pPr>
            <a:endParaRPr lang="en-US" b="1" dirty="0" smtClean="0"/>
          </a:p>
          <a:p>
            <a:pPr marL="457200" lvl="1" indent="0">
              <a:buNone/>
            </a:pPr>
            <a:endParaRPr lang="en-US" dirty="0" smtClean="0"/>
          </a:p>
          <a:p>
            <a:pPr lvl="1"/>
            <a:endParaRPr lang="en-US" dirty="0"/>
          </a:p>
        </p:txBody>
      </p:sp>
    </p:spTree>
    <p:extLst>
      <p:ext uri="{BB962C8B-B14F-4D97-AF65-F5344CB8AC3E}">
        <p14:creationId xmlns:p14="http://schemas.microsoft.com/office/powerpoint/2010/main" val="1412086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Observed</a:t>
            </a:r>
            <a:endParaRPr lang="en-US" dirty="0"/>
          </a:p>
        </p:txBody>
      </p:sp>
      <p:sp>
        <p:nvSpPr>
          <p:cNvPr id="3" name="Content Placeholder 2"/>
          <p:cNvSpPr>
            <a:spLocks noGrp="1"/>
          </p:cNvSpPr>
          <p:nvPr>
            <p:ph idx="1"/>
          </p:nvPr>
        </p:nvSpPr>
        <p:spPr/>
        <p:txBody>
          <a:bodyPr/>
          <a:lstStyle/>
          <a:p>
            <a:pPr marL="0" indent="0">
              <a:buNone/>
            </a:pPr>
            <a:r>
              <a:rPr lang="en-US" dirty="0" smtClean="0"/>
              <a:t>Of the 462 offspring observed,</a:t>
            </a:r>
          </a:p>
          <a:p>
            <a:pPr marL="0" indent="0">
              <a:buNone/>
            </a:pPr>
            <a:r>
              <a:rPr lang="en-US" dirty="0" smtClean="0"/>
              <a:t>158 are tall, wide</a:t>
            </a:r>
          </a:p>
          <a:p>
            <a:pPr marL="0" indent="0">
              <a:buNone/>
            </a:pPr>
            <a:r>
              <a:rPr lang="en-US" dirty="0" smtClean="0"/>
              <a:t>64 are tall, narrow</a:t>
            </a:r>
          </a:p>
          <a:p>
            <a:pPr marL="0" indent="0">
              <a:buNone/>
            </a:pPr>
            <a:r>
              <a:rPr lang="en-US" dirty="0" smtClean="0"/>
              <a:t>143 are short, wide</a:t>
            </a:r>
          </a:p>
          <a:p>
            <a:pPr marL="0" indent="0">
              <a:buNone/>
            </a:pPr>
            <a:r>
              <a:rPr lang="en-US" dirty="0" smtClean="0"/>
              <a:t>97 are short, narrow</a:t>
            </a:r>
          </a:p>
          <a:p>
            <a:pPr marL="0" indent="0">
              <a:buNone/>
            </a:pPr>
            <a:endParaRPr lang="en-US" dirty="0"/>
          </a:p>
          <a:p>
            <a:pPr marL="0" indent="0">
              <a:buNone/>
            </a:pPr>
            <a:r>
              <a:rPr lang="en-US" dirty="0" smtClean="0"/>
              <a:t>Calculate the Chi Square!</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7250399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Chi Square</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l-GR" dirty="0" smtClean="0"/>
              <a:t>Χ</a:t>
            </a:r>
            <a:r>
              <a:rPr lang="en-US" baseline="30000" dirty="0" smtClean="0"/>
              <a:t>2</a:t>
            </a:r>
            <a:r>
              <a:rPr lang="en-US" dirty="0" smtClean="0"/>
              <a:t>= </a:t>
            </a:r>
            <a:r>
              <a:rPr lang="en-US" u="sng" dirty="0"/>
              <a:t>(</a:t>
            </a:r>
            <a:r>
              <a:rPr lang="en-US" u="sng" dirty="0" smtClean="0"/>
              <a:t>O-E)</a:t>
            </a:r>
            <a:r>
              <a:rPr lang="en-US" u="sng" baseline="30000" dirty="0" smtClean="0"/>
              <a:t>2</a:t>
            </a:r>
            <a:r>
              <a:rPr lang="en-US" u="sng" dirty="0" smtClean="0"/>
              <a:t> </a:t>
            </a:r>
          </a:p>
          <a:p>
            <a:pPr marL="0" indent="0">
              <a:buNone/>
            </a:pPr>
            <a:r>
              <a:rPr lang="en-US" dirty="0" smtClean="0"/>
              <a:t>	</a:t>
            </a:r>
            <a:r>
              <a:rPr lang="en-US" dirty="0"/>
              <a:t> </a:t>
            </a:r>
            <a:r>
              <a:rPr lang="en-US" dirty="0" smtClean="0"/>
              <a:t>   E</a:t>
            </a:r>
          </a:p>
          <a:p>
            <a:pPr marL="0" indent="0">
              <a:buNone/>
            </a:pPr>
            <a:r>
              <a:rPr lang="en-US" dirty="0" smtClean="0"/>
              <a:t>O- observed</a:t>
            </a:r>
          </a:p>
          <a:p>
            <a:pPr marL="0" indent="0">
              <a:buNone/>
            </a:pPr>
            <a:r>
              <a:rPr lang="en-US" dirty="0" smtClean="0"/>
              <a:t>E- expected</a:t>
            </a:r>
            <a:endParaRPr lang="en-US" dirty="0"/>
          </a:p>
        </p:txBody>
      </p:sp>
    </p:spTree>
    <p:extLst>
      <p:ext uri="{BB962C8B-B14F-4D97-AF65-F5344CB8AC3E}">
        <p14:creationId xmlns:p14="http://schemas.microsoft.com/office/powerpoint/2010/main" val="2812002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Calculate Chi Square</a:t>
            </a:r>
            <a:endParaRPr lang="en-US" dirty="0"/>
          </a:p>
        </p:txBody>
      </p:sp>
      <p:sp>
        <p:nvSpPr>
          <p:cNvPr id="3" name="Content Placeholder 2"/>
          <p:cNvSpPr>
            <a:spLocks noGrp="1"/>
          </p:cNvSpPr>
          <p:nvPr>
            <p:ph idx="1"/>
          </p:nvPr>
        </p:nvSpPr>
        <p:spPr>
          <a:xfrm>
            <a:off x="457200" y="914400"/>
            <a:ext cx="8229600" cy="5211763"/>
          </a:xfrm>
        </p:spPr>
        <p:txBody>
          <a:bodyPr>
            <a:normAutofit lnSpcReduction="10000"/>
          </a:bodyPr>
          <a:lstStyle/>
          <a:p>
            <a:pPr marL="0" indent="0">
              <a:buNone/>
            </a:pPr>
            <a:r>
              <a:rPr lang="en-US" dirty="0" smtClean="0"/>
              <a:t>Tall, wide:  </a:t>
            </a:r>
            <a:r>
              <a:rPr lang="en-US" u="sng" dirty="0"/>
              <a:t>(</a:t>
            </a:r>
            <a:r>
              <a:rPr lang="en-US" u="sng" dirty="0" smtClean="0"/>
              <a:t>158-173)</a:t>
            </a:r>
            <a:r>
              <a:rPr lang="en-US" u="sng" baseline="30000" dirty="0" smtClean="0"/>
              <a:t>2  </a:t>
            </a:r>
            <a:r>
              <a:rPr lang="en-US" baseline="30000" dirty="0" smtClean="0"/>
              <a:t>  </a:t>
            </a:r>
            <a:r>
              <a:rPr lang="en-US" dirty="0"/>
              <a:t>=  </a:t>
            </a:r>
            <a:r>
              <a:rPr lang="en-US" dirty="0" smtClean="0"/>
              <a:t>1.30</a:t>
            </a:r>
            <a:endParaRPr lang="en-US" baseline="30000" dirty="0"/>
          </a:p>
          <a:p>
            <a:pPr marL="0" indent="0">
              <a:buNone/>
            </a:pPr>
            <a:r>
              <a:rPr lang="en-US" baseline="30000" dirty="0"/>
              <a:t> </a:t>
            </a:r>
            <a:r>
              <a:rPr lang="en-US" dirty="0"/>
              <a:t>                      </a:t>
            </a:r>
            <a:r>
              <a:rPr lang="en-US" dirty="0" smtClean="0"/>
              <a:t>  173</a:t>
            </a:r>
            <a:endParaRPr lang="en-US" dirty="0"/>
          </a:p>
          <a:p>
            <a:pPr marL="0" indent="0">
              <a:buNone/>
            </a:pPr>
            <a:r>
              <a:rPr lang="en-US" dirty="0" smtClean="0"/>
              <a:t>Tall, narrow:  </a:t>
            </a:r>
            <a:r>
              <a:rPr lang="en-US" u="sng" dirty="0" smtClean="0"/>
              <a:t>(64-58)</a:t>
            </a:r>
            <a:r>
              <a:rPr lang="en-US" u="sng" baseline="30000" dirty="0" smtClean="0"/>
              <a:t>2</a:t>
            </a:r>
            <a:r>
              <a:rPr lang="en-US" baseline="30000" dirty="0" smtClean="0"/>
              <a:t>        </a:t>
            </a:r>
            <a:r>
              <a:rPr lang="en-US" dirty="0" smtClean="0"/>
              <a:t>= 0.62</a:t>
            </a:r>
            <a:r>
              <a:rPr lang="en-US" dirty="0"/>
              <a:t>	</a:t>
            </a:r>
            <a:endParaRPr lang="en-US" baseline="30000" dirty="0"/>
          </a:p>
          <a:p>
            <a:pPr marL="0" indent="0">
              <a:buNone/>
            </a:pPr>
            <a:r>
              <a:rPr lang="en-US" baseline="30000" dirty="0"/>
              <a:t>                          </a:t>
            </a:r>
            <a:r>
              <a:rPr lang="en-US" baseline="30000" dirty="0" smtClean="0"/>
              <a:t>                  </a:t>
            </a:r>
            <a:r>
              <a:rPr lang="en-US" dirty="0" smtClean="0"/>
              <a:t>58</a:t>
            </a:r>
          </a:p>
          <a:p>
            <a:pPr marL="0" indent="0">
              <a:buNone/>
            </a:pPr>
            <a:r>
              <a:rPr lang="en-US" dirty="0" smtClean="0"/>
              <a:t>Short, wide: </a:t>
            </a:r>
            <a:r>
              <a:rPr lang="en-US" u="sng" dirty="0" smtClean="0"/>
              <a:t>(143-173)</a:t>
            </a:r>
            <a:r>
              <a:rPr lang="en-US" u="sng" baseline="30000" dirty="0" smtClean="0"/>
              <a:t>2  </a:t>
            </a:r>
            <a:r>
              <a:rPr lang="en-US" baseline="30000" dirty="0" smtClean="0"/>
              <a:t>  </a:t>
            </a:r>
            <a:r>
              <a:rPr lang="en-US" dirty="0"/>
              <a:t>=  </a:t>
            </a:r>
            <a:r>
              <a:rPr lang="en-US" dirty="0" smtClean="0"/>
              <a:t>5.20</a:t>
            </a:r>
            <a:endParaRPr lang="en-US" baseline="30000" dirty="0"/>
          </a:p>
          <a:p>
            <a:pPr marL="0" indent="0">
              <a:buNone/>
            </a:pPr>
            <a:r>
              <a:rPr lang="en-US" baseline="30000" dirty="0"/>
              <a:t> </a:t>
            </a:r>
            <a:r>
              <a:rPr lang="en-US" dirty="0"/>
              <a:t>                      </a:t>
            </a:r>
            <a:r>
              <a:rPr lang="en-US" dirty="0" smtClean="0"/>
              <a:t>      173</a:t>
            </a:r>
            <a:endParaRPr lang="en-US" dirty="0"/>
          </a:p>
          <a:p>
            <a:pPr marL="0" indent="0">
              <a:buNone/>
            </a:pPr>
            <a:r>
              <a:rPr lang="en-US" dirty="0" smtClean="0"/>
              <a:t>Short, narrow:  </a:t>
            </a:r>
            <a:r>
              <a:rPr lang="en-US" u="sng" dirty="0"/>
              <a:t>(</a:t>
            </a:r>
            <a:r>
              <a:rPr lang="en-US" u="sng" dirty="0" smtClean="0"/>
              <a:t>97-58)</a:t>
            </a:r>
            <a:r>
              <a:rPr lang="en-US" u="sng" baseline="30000" dirty="0" smtClean="0"/>
              <a:t>2</a:t>
            </a:r>
            <a:r>
              <a:rPr lang="en-US" baseline="30000" dirty="0" smtClean="0"/>
              <a:t>     =</a:t>
            </a:r>
            <a:r>
              <a:rPr lang="en-US" dirty="0"/>
              <a:t> </a:t>
            </a:r>
            <a:r>
              <a:rPr lang="en-US" dirty="0" smtClean="0"/>
              <a:t>26.22</a:t>
            </a:r>
            <a:r>
              <a:rPr lang="en-US" dirty="0"/>
              <a:t>	</a:t>
            </a:r>
            <a:r>
              <a:rPr lang="en-US" dirty="0" smtClean="0"/>
              <a:t>  </a:t>
            </a:r>
            <a:endParaRPr lang="en-US" baseline="30000" dirty="0"/>
          </a:p>
          <a:p>
            <a:pPr marL="0" indent="0">
              <a:buNone/>
            </a:pPr>
            <a:r>
              <a:rPr lang="en-US" baseline="30000" dirty="0"/>
              <a:t>                          </a:t>
            </a:r>
            <a:r>
              <a:rPr lang="en-US" baseline="30000" dirty="0" smtClean="0"/>
              <a:t>                       </a:t>
            </a:r>
            <a:r>
              <a:rPr lang="en-US" dirty="0" smtClean="0"/>
              <a:t>58</a:t>
            </a:r>
            <a:r>
              <a:rPr lang="en-US" baseline="30000" dirty="0" smtClean="0"/>
              <a:t>      </a:t>
            </a:r>
          </a:p>
          <a:p>
            <a:pPr marL="0" indent="0">
              <a:buNone/>
            </a:pPr>
            <a:r>
              <a:rPr lang="en-US" dirty="0" smtClean="0"/>
              <a:t>						Total </a:t>
            </a:r>
            <a:r>
              <a:rPr lang="en-US" dirty="0"/>
              <a:t>= 33.34</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17192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Degrees of freedom = # of possibilities - 1</a:t>
            </a:r>
            <a:endParaRPr lang="en-US" sz="3200"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1600200"/>
            <a:ext cx="7239000" cy="4525963"/>
          </a:xfrm>
          <a:prstGeom prst="rect">
            <a:avLst/>
          </a:prstGeom>
          <a:noFill/>
          <a:ln>
            <a:noFill/>
          </a:ln>
        </p:spPr>
      </p:pic>
    </p:spTree>
    <p:extLst>
      <p:ext uri="{BB962C8B-B14F-4D97-AF65-F5344CB8AC3E}">
        <p14:creationId xmlns:p14="http://schemas.microsoft.com/office/powerpoint/2010/main" val="15616462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Analyze</a:t>
            </a:r>
            <a:endParaRPr lang="en-US" dirty="0"/>
          </a:p>
        </p:txBody>
      </p:sp>
      <p:sp>
        <p:nvSpPr>
          <p:cNvPr id="3" name="Content Placeholder 2"/>
          <p:cNvSpPr>
            <a:spLocks noGrp="1"/>
          </p:cNvSpPr>
          <p:nvPr>
            <p:ph idx="1"/>
          </p:nvPr>
        </p:nvSpPr>
        <p:spPr/>
        <p:txBody>
          <a:bodyPr/>
          <a:lstStyle/>
          <a:p>
            <a:r>
              <a:rPr lang="en-US" dirty="0" smtClean="0"/>
              <a:t>3 degrees of freedom (4 possible phenotypes, less one)</a:t>
            </a:r>
          </a:p>
          <a:p>
            <a:r>
              <a:rPr lang="en-US" dirty="0" smtClean="0"/>
              <a:t>Chi- Square value of 33.34</a:t>
            </a:r>
          </a:p>
          <a:p>
            <a:r>
              <a:rPr lang="en-US" dirty="0" smtClean="0"/>
              <a:t>p value is ˂ 0.01</a:t>
            </a:r>
          </a:p>
          <a:p>
            <a:r>
              <a:rPr lang="en-US" dirty="0" smtClean="0"/>
              <a:t>Hypothesis is NOT supported by data</a:t>
            </a:r>
          </a:p>
          <a:p>
            <a:r>
              <a:rPr lang="en-US" dirty="0" smtClean="0"/>
              <a:t>Likely due to some factor other than chance</a:t>
            </a:r>
            <a:endParaRPr lang="en-US" dirty="0"/>
          </a:p>
        </p:txBody>
      </p:sp>
    </p:spTree>
    <p:extLst>
      <p:ext uri="{BB962C8B-B14F-4D97-AF65-F5344CB8AC3E}">
        <p14:creationId xmlns:p14="http://schemas.microsoft.com/office/powerpoint/2010/main" val="1003155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 Square for Worksheet</a:t>
            </a:r>
            <a:endParaRPr lang="en-US" dirty="0"/>
          </a:p>
        </p:txBody>
      </p:sp>
      <p:sp>
        <p:nvSpPr>
          <p:cNvPr id="3" name="Content Placeholder 2"/>
          <p:cNvSpPr>
            <a:spLocks noGrp="1"/>
          </p:cNvSpPr>
          <p:nvPr>
            <p:ph idx="1"/>
          </p:nvPr>
        </p:nvSpPr>
        <p:spPr/>
        <p:txBody>
          <a:bodyPr/>
          <a:lstStyle/>
          <a:p>
            <a:pPr marL="514350" indent="-514350">
              <a:buAutoNum type="arabicParenR"/>
            </a:pPr>
            <a:r>
              <a:rPr lang="en-US" dirty="0" smtClean="0"/>
              <a:t>Observed:  86 carnivorous, 8 tentacles</a:t>
            </a:r>
          </a:p>
          <a:p>
            <a:pPr marL="0" indent="0">
              <a:buNone/>
            </a:pPr>
            <a:r>
              <a:rPr lang="en-US" dirty="0"/>
              <a:t> </a:t>
            </a:r>
            <a:r>
              <a:rPr lang="en-US" dirty="0" smtClean="0"/>
              <a:t>                         78 carnivorous, 4 tentacles</a:t>
            </a:r>
          </a:p>
          <a:p>
            <a:pPr marL="0" indent="0">
              <a:buNone/>
            </a:pPr>
            <a:endParaRPr lang="en-US" dirty="0"/>
          </a:p>
          <a:p>
            <a:pPr marL="514350" indent="-514350">
              <a:buAutoNum type="arabicParenR" startAt="4"/>
            </a:pPr>
            <a:r>
              <a:rPr lang="en-US" dirty="0" smtClean="0"/>
              <a:t>Observed:  53 purple, 2 eyed</a:t>
            </a:r>
          </a:p>
          <a:p>
            <a:pPr marL="0" indent="0">
              <a:buNone/>
            </a:pPr>
            <a:r>
              <a:rPr lang="en-US"/>
              <a:t> </a:t>
            </a:r>
            <a:r>
              <a:rPr lang="en-US" smtClean="0"/>
              <a:t>                         47 </a:t>
            </a:r>
            <a:r>
              <a:rPr lang="en-US" dirty="0" smtClean="0"/>
              <a:t>purple, 1 eyed</a:t>
            </a:r>
          </a:p>
          <a:p>
            <a:pPr marL="0" indent="0">
              <a:buNone/>
            </a:pPr>
            <a:r>
              <a:rPr lang="en-US" dirty="0"/>
              <a:t> </a:t>
            </a:r>
            <a:r>
              <a:rPr lang="en-US" dirty="0" smtClean="0"/>
              <a:t>                         39 red, 2 eyed</a:t>
            </a:r>
          </a:p>
          <a:p>
            <a:pPr marL="0" indent="0">
              <a:buNone/>
            </a:pPr>
            <a:r>
              <a:rPr lang="en-US" dirty="0"/>
              <a:t> </a:t>
            </a:r>
            <a:r>
              <a:rPr lang="en-US" dirty="0" smtClean="0"/>
              <a:t>                         49 red, 1 eyed</a:t>
            </a:r>
            <a:endParaRPr lang="en-US" dirty="0"/>
          </a:p>
        </p:txBody>
      </p:sp>
    </p:spTree>
    <p:extLst>
      <p:ext uri="{BB962C8B-B14F-4D97-AF65-F5344CB8AC3E}">
        <p14:creationId xmlns:p14="http://schemas.microsoft.com/office/powerpoint/2010/main" val="35158572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US" dirty="0"/>
          </a:p>
        </p:txBody>
      </p:sp>
      <p:sp>
        <p:nvSpPr>
          <p:cNvPr id="3" name="Content Placeholder 2"/>
          <p:cNvSpPr>
            <a:spLocks noGrp="1"/>
          </p:cNvSpPr>
          <p:nvPr>
            <p:ph idx="1"/>
          </p:nvPr>
        </p:nvSpPr>
        <p:spPr/>
        <p:txBody>
          <a:bodyPr/>
          <a:lstStyle/>
          <a:p>
            <a:r>
              <a:rPr lang="en-US" dirty="0" smtClean="0"/>
              <a:t>Cyclops is dominant over wild type</a:t>
            </a:r>
          </a:p>
          <a:p>
            <a:r>
              <a:rPr lang="en-US" dirty="0" smtClean="0"/>
              <a:t>Autosomal means IGNORE SEX</a:t>
            </a:r>
          </a:p>
          <a:p>
            <a:r>
              <a:rPr lang="en-US" dirty="0" smtClean="0"/>
              <a:t>P =  CC  x cc</a:t>
            </a:r>
          </a:p>
          <a:p>
            <a:r>
              <a:rPr lang="en-US" dirty="0" smtClean="0"/>
              <a:t>F</a:t>
            </a:r>
            <a:r>
              <a:rPr lang="en-US" baseline="-25000" dirty="0" smtClean="0"/>
              <a:t>1</a:t>
            </a:r>
            <a:r>
              <a:rPr lang="en-US" dirty="0" smtClean="0"/>
              <a:t> = Cc</a:t>
            </a:r>
          </a:p>
          <a:p>
            <a:r>
              <a:rPr lang="en-US" dirty="0" smtClean="0"/>
              <a:t>F</a:t>
            </a:r>
            <a:r>
              <a:rPr lang="en-US" baseline="-25000" dirty="0" smtClean="0"/>
              <a:t>2</a:t>
            </a:r>
            <a:r>
              <a:rPr lang="en-US" dirty="0" smtClean="0"/>
              <a:t> = Cc  x  Cc</a:t>
            </a:r>
          </a:p>
          <a:p>
            <a:endParaRPr lang="en-US" dirty="0"/>
          </a:p>
          <a:p>
            <a:r>
              <a:rPr lang="en-US" dirty="0" smtClean="0"/>
              <a:t>¾ Cyclops; ¼ wild type   3:1</a:t>
            </a:r>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078269593"/>
              </p:ext>
            </p:extLst>
          </p:nvPr>
        </p:nvGraphicFramePr>
        <p:xfrm>
          <a:off x="3657600" y="3733800"/>
          <a:ext cx="4648200" cy="1112520"/>
        </p:xfrm>
        <a:graphic>
          <a:graphicData uri="http://schemas.openxmlformats.org/drawingml/2006/table">
            <a:tbl>
              <a:tblPr firstRow="1" bandRow="1">
                <a:tableStyleId>{5C22544A-7EE6-4342-B048-85BDC9FD1C3A}</a:tableStyleId>
              </a:tblPr>
              <a:tblGrid>
                <a:gridCol w="1549400"/>
                <a:gridCol w="1549400"/>
                <a:gridCol w="1549400"/>
              </a:tblGrid>
              <a:tr h="370840">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dirty="0" smtClean="0"/>
                        <a:t>C</a:t>
                      </a:r>
                      <a:endParaRPr lang="en-US"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b="1" dirty="0" smtClean="0"/>
                        <a:t>c</a:t>
                      </a:r>
                      <a:endParaRPr lang="en-US"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70840">
                <a:tc>
                  <a:txBody>
                    <a:bodyPr/>
                    <a:lstStyle/>
                    <a:p>
                      <a:pPr algn="ctr"/>
                      <a:r>
                        <a:rPr lang="en-US" dirty="0" smtClean="0">
                          <a:solidFill>
                            <a:schemeClr val="bg1"/>
                          </a:solidFill>
                        </a:rPr>
                        <a:t>C</a:t>
                      </a:r>
                      <a:endParaRPr lang="en-US" dirty="0">
                        <a:solidFill>
                          <a:schemeClr val="bg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solidFill>
                  </a:tcPr>
                </a:tc>
                <a:tc>
                  <a:txBody>
                    <a:bodyPr/>
                    <a:lstStyle/>
                    <a:p>
                      <a:pPr algn="ctr"/>
                      <a:r>
                        <a:rPr lang="en-US" b="1" dirty="0" smtClean="0">
                          <a:solidFill>
                            <a:schemeClr val="tx1"/>
                          </a:solidFill>
                        </a:rPr>
                        <a:t>CC</a:t>
                      </a:r>
                      <a:endParaRPr lang="en-US" b="1"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b="1" dirty="0" smtClean="0">
                          <a:solidFill>
                            <a:schemeClr val="tx1"/>
                          </a:solidFill>
                        </a:rPr>
                        <a:t>Cc</a:t>
                      </a:r>
                      <a:endParaRPr lang="en-US" b="1"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70840">
                <a:tc>
                  <a:txBody>
                    <a:bodyPr/>
                    <a:lstStyle/>
                    <a:p>
                      <a:pPr algn="ctr"/>
                      <a:r>
                        <a:rPr lang="en-US" dirty="0" smtClean="0">
                          <a:solidFill>
                            <a:schemeClr val="bg1"/>
                          </a:solidFill>
                        </a:rPr>
                        <a:t>c</a:t>
                      </a:r>
                      <a:endParaRPr lang="en-US" dirty="0">
                        <a:solidFill>
                          <a:schemeClr val="bg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solidFill>
                  </a:tcPr>
                </a:tc>
                <a:tc>
                  <a:txBody>
                    <a:bodyPr/>
                    <a:lstStyle/>
                    <a:p>
                      <a:pPr algn="ctr"/>
                      <a:r>
                        <a:rPr lang="en-US" b="1" dirty="0" smtClean="0">
                          <a:solidFill>
                            <a:schemeClr val="tx1"/>
                          </a:solidFill>
                        </a:rPr>
                        <a:t>Cc</a:t>
                      </a:r>
                      <a:endParaRPr lang="en-US" b="1"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b="1" dirty="0" smtClean="0">
                          <a:solidFill>
                            <a:schemeClr val="tx1"/>
                          </a:solidFill>
                        </a:rPr>
                        <a:t>cc</a:t>
                      </a:r>
                      <a:endParaRPr lang="en-US" b="1"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789187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Calculate Expected </a:t>
            </a:r>
            <a:endParaRPr lang="en-US" dirty="0"/>
          </a:p>
        </p:txBody>
      </p:sp>
      <p:sp>
        <p:nvSpPr>
          <p:cNvPr id="3" name="Content Placeholder 2"/>
          <p:cNvSpPr>
            <a:spLocks noGrp="1"/>
          </p:cNvSpPr>
          <p:nvPr>
            <p:ph idx="1"/>
          </p:nvPr>
        </p:nvSpPr>
        <p:spPr/>
        <p:txBody>
          <a:bodyPr/>
          <a:lstStyle/>
          <a:p>
            <a:pPr marL="0" indent="0">
              <a:buNone/>
            </a:pPr>
            <a:r>
              <a:rPr lang="en-US" dirty="0" smtClean="0"/>
              <a:t>There are 364 total flies produced (observed)     (44+60+110+150)</a:t>
            </a:r>
          </a:p>
          <a:p>
            <a:pPr marL="0" indent="0">
              <a:buNone/>
            </a:pPr>
            <a:r>
              <a:rPr lang="en-US" dirty="0" smtClean="0"/>
              <a:t>364 * .75 = 273    (expect 3 out of 4)</a:t>
            </a:r>
          </a:p>
          <a:p>
            <a:pPr marL="0" indent="0">
              <a:spcBef>
                <a:spcPts val="0"/>
              </a:spcBef>
              <a:buNone/>
            </a:pPr>
            <a:r>
              <a:rPr lang="en-US" dirty="0" smtClean="0"/>
              <a:t>364 * .25 = 91      (expect 1 out of 4)</a:t>
            </a:r>
          </a:p>
          <a:p>
            <a:pPr marL="0" indent="0">
              <a:spcBef>
                <a:spcPts val="0"/>
              </a:spcBef>
              <a:buNone/>
            </a:pPr>
            <a:r>
              <a:rPr lang="en-US" dirty="0"/>
              <a:t> </a:t>
            </a:r>
            <a:r>
              <a:rPr lang="en-US" dirty="0" smtClean="0"/>
              <a:t>                  _____</a:t>
            </a:r>
          </a:p>
          <a:p>
            <a:pPr marL="0" indent="0">
              <a:spcBef>
                <a:spcPts val="0"/>
              </a:spcBef>
              <a:buNone/>
            </a:pPr>
            <a:r>
              <a:rPr lang="en-US" dirty="0"/>
              <a:t> </a:t>
            </a:r>
            <a:r>
              <a:rPr lang="en-US" dirty="0" smtClean="0"/>
              <a:t>                     364</a:t>
            </a:r>
            <a:endParaRPr lang="en-US" dirty="0"/>
          </a:p>
        </p:txBody>
      </p:sp>
    </p:spTree>
    <p:extLst>
      <p:ext uri="{BB962C8B-B14F-4D97-AF65-F5344CB8AC3E}">
        <p14:creationId xmlns:p14="http://schemas.microsoft.com/office/powerpoint/2010/main" val="9159110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Observed:</a:t>
            </a:r>
            <a:endParaRPr lang="en-US" dirty="0"/>
          </a:p>
        </p:txBody>
      </p:sp>
      <p:sp>
        <p:nvSpPr>
          <p:cNvPr id="3" name="Content Placeholder 2"/>
          <p:cNvSpPr>
            <a:spLocks noGrp="1"/>
          </p:cNvSpPr>
          <p:nvPr>
            <p:ph idx="1"/>
          </p:nvPr>
        </p:nvSpPr>
        <p:spPr/>
        <p:txBody>
          <a:bodyPr/>
          <a:lstStyle/>
          <a:p>
            <a:pPr marL="0" indent="0">
              <a:buNone/>
            </a:pPr>
            <a:r>
              <a:rPr lang="en-US" dirty="0" smtClean="0"/>
              <a:t>44 + 60 wild =   104 wild</a:t>
            </a:r>
          </a:p>
          <a:p>
            <a:pPr marL="0" indent="0">
              <a:buNone/>
            </a:pPr>
            <a:endParaRPr lang="en-US" dirty="0"/>
          </a:p>
          <a:p>
            <a:pPr marL="0" indent="0">
              <a:buNone/>
            </a:pPr>
            <a:r>
              <a:rPr lang="en-US" dirty="0" smtClean="0"/>
              <a:t>110 + 150 </a:t>
            </a:r>
            <a:r>
              <a:rPr lang="en-US" dirty="0" err="1" smtClean="0"/>
              <a:t>cyclops</a:t>
            </a:r>
            <a:r>
              <a:rPr lang="en-US" dirty="0" smtClean="0"/>
              <a:t> = 260 </a:t>
            </a:r>
            <a:r>
              <a:rPr lang="en-US" dirty="0" err="1" smtClean="0"/>
              <a:t>cyclops</a:t>
            </a:r>
            <a:endParaRPr lang="en-US" dirty="0"/>
          </a:p>
        </p:txBody>
      </p:sp>
    </p:spTree>
    <p:extLst>
      <p:ext uri="{BB962C8B-B14F-4D97-AF65-F5344CB8AC3E}">
        <p14:creationId xmlns:p14="http://schemas.microsoft.com/office/powerpoint/2010/main" val="3194046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 Square</a:t>
            </a:r>
            <a:endParaRPr lang="en-US" dirty="0"/>
          </a:p>
        </p:txBody>
      </p:sp>
      <p:sp>
        <p:nvSpPr>
          <p:cNvPr id="3" name="Content Placeholder 2"/>
          <p:cNvSpPr>
            <a:spLocks noGrp="1"/>
          </p:cNvSpPr>
          <p:nvPr>
            <p:ph idx="1"/>
          </p:nvPr>
        </p:nvSpPr>
        <p:spPr/>
        <p:txBody>
          <a:bodyPr/>
          <a:lstStyle/>
          <a:p>
            <a:pPr marL="0" indent="0">
              <a:buNone/>
            </a:pPr>
            <a:r>
              <a:rPr lang="en-US" u="sng" dirty="0" smtClean="0"/>
              <a:t>(Observed – Expected)</a:t>
            </a:r>
            <a:r>
              <a:rPr lang="en-US" u="sng" baseline="30000" dirty="0" smtClean="0"/>
              <a:t>2</a:t>
            </a:r>
            <a:r>
              <a:rPr lang="en-US" u="sng" dirty="0" smtClean="0"/>
              <a:t> </a:t>
            </a:r>
          </a:p>
          <a:p>
            <a:pPr marL="0" indent="0">
              <a:buNone/>
            </a:pPr>
            <a:r>
              <a:rPr lang="en-US" dirty="0"/>
              <a:t> </a:t>
            </a:r>
            <a:r>
              <a:rPr lang="en-US" dirty="0" smtClean="0"/>
              <a:t>         Expected</a:t>
            </a:r>
          </a:p>
          <a:p>
            <a:pPr marL="0" indent="0">
              <a:buNone/>
            </a:pPr>
            <a:endParaRPr lang="en-US" dirty="0"/>
          </a:p>
          <a:p>
            <a:pPr marL="0" indent="0">
              <a:buNone/>
            </a:pPr>
            <a:r>
              <a:rPr lang="en-US" dirty="0" smtClean="0"/>
              <a:t>Cyclops:  </a:t>
            </a:r>
            <a:r>
              <a:rPr lang="en-US" u="sng" dirty="0" smtClean="0"/>
              <a:t>(104-91)</a:t>
            </a:r>
            <a:r>
              <a:rPr lang="en-US" u="sng" baseline="30000" dirty="0" smtClean="0"/>
              <a:t>2  </a:t>
            </a:r>
            <a:r>
              <a:rPr lang="en-US" baseline="30000" dirty="0" smtClean="0"/>
              <a:t>  </a:t>
            </a:r>
            <a:r>
              <a:rPr lang="en-US" dirty="0" smtClean="0"/>
              <a:t>=  1.86</a:t>
            </a:r>
            <a:endParaRPr lang="en-US" baseline="30000" dirty="0" smtClean="0"/>
          </a:p>
          <a:p>
            <a:pPr marL="0" indent="0">
              <a:buNone/>
            </a:pPr>
            <a:r>
              <a:rPr lang="en-US" baseline="30000" dirty="0"/>
              <a:t> </a:t>
            </a:r>
            <a:r>
              <a:rPr lang="en-US" dirty="0" smtClean="0"/>
              <a:t>                     91</a:t>
            </a:r>
          </a:p>
          <a:p>
            <a:pPr marL="0" indent="0">
              <a:buNone/>
            </a:pPr>
            <a:r>
              <a:rPr lang="en-US" dirty="0" smtClean="0"/>
              <a:t>Wild:  </a:t>
            </a:r>
            <a:r>
              <a:rPr lang="en-US" u="sng" dirty="0" smtClean="0"/>
              <a:t>(260-273)</a:t>
            </a:r>
            <a:r>
              <a:rPr lang="en-US" u="sng" baseline="30000" dirty="0" smtClean="0"/>
              <a:t>2</a:t>
            </a:r>
            <a:r>
              <a:rPr lang="en-US" baseline="30000" dirty="0" smtClean="0"/>
              <a:t>           =</a:t>
            </a:r>
            <a:r>
              <a:rPr lang="en-US" dirty="0" smtClean="0"/>
              <a:t> 0.62		Total = 2.48</a:t>
            </a:r>
            <a:endParaRPr lang="en-US" baseline="30000" dirty="0" smtClean="0"/>
          </a:p>
          <a:p>
            <a:pPr marL="0" indent="0">
              <a:buNone/>
            </a:pPr>
            <a:r>
              <a:rPr lang="en-US" baseline="30000" dirty="0"/>
              <a:t> </a:t>
            </a:r>
            <a:r>
              <a:rPr lang="en-US" baseline="30000" dirty="0" smtClean="0"/>
              <a:t>                         </a:t>
            </a:r>
            <a:r>
              <a:rPr lang="en-US" dirty="0" smtClean="0"/>
              <a:t>273</a:t>
            </a:r>
          </a:p>
        </p:txBody>
      </p:sp>
    </p:spTree>
    <p:extLst>
      <p:ext uri="{BB962C8B-B14F-4D97-AF65-F5344CB8AC3E}">
        <p14:creationId xmlns:p14="http://schemas.microsoft.com/office/powerpoint/2010/main" val="515266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that mean?</a:t>
            </a:r>
            <a:endParaRPr lang="en-US" dirty="0"/>
          </a:p>
        </p:txBody>
      </p:sp>
      <p:sp>
        <p:nvSpPr>
          <p:cNvPr id="3" name="Content Placeholder 2"/>
          <p:cNvSpPr>
            <a:spLocks noGrp="1"/>
          </p:cNvSpPr>
          <p:nvPr>
            <p:ph idx="1"/>
          </p:nvPr>
        </p:nvSpPr>
        <p:spPr/>
        <p:txBody>
          <a:bodyPr/>
          <a:lstStyle/>
          <a:p>
            <a:r>
              <a:rPr lang="en-US" dirty="0" smtClean="0"/>
              <a:t>1◦ Freedom</a:t>
            </a:r>
          </a:p>
          <a:p>
            <a:r>
              <a:rPr lang="en-US" dirty="0" smtClean="0"/>
              <a:t>X</a:t>
            </a:r>
            <a:r>
              <a:rPr lang="en-US" baseline="30000" dirty="0" smtClean="0"/>
              <a:t>2</a:t>
            </a:r>
            <a:r>
              <a:rPr lang="en-US" dirty="0" smtClean="0"/>
              <a:t> value of 2.48</a:t>
            </a:r>
          </a:p>
          <a:p>
            <a:r>
              <a:rPr lang="en-US" dirty="0" smtClean="0"/>
              <a:t>p value is 0.2-0.1</a:t>
            </a:r>
          </a:p>
          <a:p>
            <a:r>
              <a:rPr lang="en-US" dirty="0" smtClean="0"/>
              <a:t>NOT a significant difference</a:t>
            </a:r>
          </a:p>
          <a:p>
            <a:r>
              <a:rPr lang="en-US" dirty="0" smtClean="0"/>
              <a:t>Hypothesis is supported by </a:t>
            </a:r>
            <a:r>
              <a:rPr lang="en-US" smtClean="0"/>
              <a:t>observed results</a:t>
            </a:r>
            <a:endParaRPr lang="en-US" dirty="0"/>
          </a:p>
        </p:txBody>
      </p:sp>
    </p:spTree>
    <p:extLst>
      <p:ext uri="{BB962C8B-B14F-4D97-AF65-F5344CB8AC3E}">
        <p14:creationId xmlns:p14="http://schemas.microsoft.com/office/powerpoint/2010/main" val="2576193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we use pennies…</a:t>
            </a:r>
            <a:endParaRPr lang="en-US" dirty="0"/>
          </a:p>
        </p:txBody>
      </p:sp>
      <p:sp>
        <p:nvSpPr>
          <p:cNvPr id="3" name="Content Placeholder 2"/>
          <p:cNvSpPr>
            <a:spLocks noGrp="1"/>
          </p:cNvSpPr>
          <p:nvPr>
            <p:ph idx="1"/>
          </p:nvPr>
        </p:nvSpPr>
        <p:spPr/>
        <p:txBody>
          <a:bodyPr/>
          <a:lstStyle/>
          <a:p>
            <a:r>
              <a:rPr lang="en-US" dirty="0" smtClean="0"/>
              <a:t>We expect heads ½ the time and tails ½ the time, so</a:t>
            </a:r>
          </a:p>
          <a:p>
            <a:r>
              <a:rPr lang="en-US" dirty="0" smtClean="0"/>
              <a:t>The expected value for heads is 0.5 and the expected value for tails is 0.5</a:t>
            </a:r>
          </a:p>
          <a:p>
            <a:r>
              <a:rPr lang="en-US" dirty="0" smtClean="0"/>
              <a:t>In genetics problems, we use a Punnett square to get our expected values…convert the fractions to decimals</a:t>
            </a:r>
            <a:endParaRPr lang="en-US" dirty="0"/>
          </a:p>
        </p:txBody>
      </p:sp>
    </p:spTree>
    <p:extLst>
      <p:ext uri="{BB962C8B-B14F-4D97-AF65-F5344CB8AC3E}">
        <p14:creationId xmlns:p14="http://schemas.microsoft.com/office/powerpoint/2010/main" val="9353618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US" dirty="0"/>
          </a:p>
        </p:txBody>
      </p:sp>
      <p:sp>
        <p:nvSpPr>
          <p:cNvPr id="3" name="Content Placeholder 2"/>
          <p:cNvSpPr>
            <a:spLocks noGrp="1"/>
          </p:cNvSpPr>
          <p:nvPr>
            <p:ph idx="1"/>
          </p:nvPr>
        </p:nvSpPr>
        <p:spPr/>
        <p:txBody>
          <a:bodyPr/>
          <a:lstStyle/>
          <a:p>
            <a:r>
              <a:rPr lang="en-US" dirty="0" smtClean="0"/>
              <a:t>If I flip a coin 300 times, I expect 150 heads, 150 tails for a total of 300</a:t>
            </a:r>
            <a:endParaRPr lang="en-US" dirty="0"/>
          </a:p>
        </p:txBody>
      </p:sp>
    </p:spTree>
    <p:extLst>
      <p:ext uri="{BB962C8B-B14F-4D97-AF65-F5344CB8AC3E}">
        <p14:creationId xmlns:p14="http://schemas.microsoft.com/office/powerpoint/2010/main" val="8535911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the Hypothesis</a:t>
            </a:r>
            <a:endParaRPr lang="en-US" dirty="0"/>
          </a:p>
        </p:txBody>
      </p:sp>
      <p:sp>
        <p:nvSpPr>
          <p:cNvPr id="3" name="Content Placeholder 2"/>
          <p:cNvSpPr>
            <a:spLocks noGrp="1"/>
          </p:cNvSpPr>
          <p:nvPr>
            <p:ph idx="1"/>
          </p:nvPr>
        </p:nvSpPr>
        <p:spPr/>
        <p:txBody>
          <a:bodyPr/>
          <a:lstStyle/>
          <a:p>
            <a:r>
              <a:rPr lang="en-US" dirty="0" smtClean="0"/>
              <a:t>I actually flip the penny 300 times…</a:t>
            </a:r>
          </a:p>
          <a:p>
            <a:r>
              <a:rPr lang="en-US" dirty="0" smtClean="0"/>
              <a:t>I observe 162 heads, 138 tails, 300 total</a:t>
            </a:r>
            <a:endParaRPr lang="en-US" dirty="0"/>
          </a:p>
        </p:txBody>
      </p:sp>
    </p:spTree>
    <p:extLst>
      <p:ext uri="{BB962C8B-B14F-4D97-AF65-F5344CB8AC3E}">
        <p14:creationId xmlns:p14="http://schemas.microsoft.com/office/powerpoint/2010/main" val="1843046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Calculate Chi Square Value</a:t>
            </a:r>
            <a:endParaRPr lang="en-US" dirty="0"/>
          </a:p>
        </p:txBody>
      </p:sp>
      <p:sp>
        <p:nvSpPr>
          <p:cNvPr id="3" name="Content Placeholder 2"/>
          <p:cNvSpPr>
            <a:spLocks noGrp="1"/>
          </p:cNvSpPr>
          <p:nvPr>
            <p:ph idx="1"/>
          </p:nvPr>
        </p:nvSpPr>
        <p:spPr/>
        <p:txBody>
          <a:bodyPr/>
          <a:lstStyle/>
          <a:p>
            <a:r>
              <a:rPr lang="en-US" dirty="0" smtClean="0"/>
              <a:t>For each possible outcome, </a:t>
            </a:r>
            <a:r>
              <a:rPr lang="en-US" u="sng" dirty="0"/>
              <a:t>(O-E)</a:t>
            </a:r>
            <a:r>
              <a:rPr lang="en-US" u="sng" baseline="30000" dirty="0"/>
              <a:t>2</a:t>
            </a:r>
            <a:r>
              <a:rPr lang="en-US" u="sng" dirty="0"/>
              <a:t> </a:t>
            </a:r>
            <a:endParaRPr lang="en-US" u="sng" dirty="0" smtClean="0"/>
          </a:p>
          <a:p>
            <a:pPr marL="0" indent="0">
              <a:buNone/>
            </a:pPr>
            <a:r>
              <a:rPr lang="en-US" dirty="0"/>
              <a:t>	</a:t>
            </a:r>
            <a:r>
              <a:rPr lang="en-US" dirty="0" smtClean="0"/>
              <a:t>				        E</a:t>
            </a:r>
          </a:p>
          <a:p>
            <a:pPr lvl="1"/>
            <a:r>
              <a:rPr lang="en-US" dirty="0" smtClean="0"/>
              <a:t>Heads:  </a:t>
            </a:r>
            <a:r>
              <a:rPr lang="en-US" dirty="0"/>
              <a:t>(O-E)</a:t>
            </a:r>
            <a:r>
              <a:rPr lang="en-US" baseline="30000" dirty="0"/>
              <a:t>2</a:t>
            </a:r>
            <a:r>
              <a:rPr lang="en-US" dirty="0"/>
              <a:t> </a:t>
            </a:r>
            <a:r>
              <a:rPr lang="en-US" dirty="0" smtClean="0"/>
              <a:t> (162-150)</a:t>
            </a:r>
            <a:r>
              <a:rPr lang="en-US" baseline="30000" dirty="0" smtClean="0"/>
              <a:t>2</a:t>
            </a:r>
            <a:r>
              <a:rPr lang="en-US" dirty="0" smtClean="0"/>
              <a:t> = 144/150 = 0.96</a:t>
            </a:r>
          </a:p>
          <a:p>
            <a:pPr lvl="1"/>
            <a:r>
              <a:rPr lang="en-US" dirty="0" smtClean="0"/>
              <a:t>Tails:     </a:t>
            </a:r>
            <a:r>
              <a:rPr lang="en-US" dirty="0"/>
              <a:t>(O-E)</a:t>
            </a:r>
            <a:r>
              <a:rPr lang="en-US" baseline="30000" dirty="0"/>
              <a:t>2</a:t>
            </a:r>
            <a:r>
              <a:rPr lang="en-US" dirty="0"/>
              <a:t> </a:t>
            </a:r>
            <a:r>
              <a:rPr lang="en-US" dirty="0" smtClean="0"/>
              <a:t>  (138-150)</a:t>
            </a:r>
            <a:r>
              <a:rPr lang="en-US" baseline="30000" dirty="0" smtClean="0"/>
              <a:t>2</a:t>
            </a:r>
            <a:r>
              <a:rPr lang="en-US" dirty="0" smtClean="0"/>
              <a:t> = 144/150 = 0.96</a:t>
            </a:r>
          </a:p>
        </p:txBody>
      </p:sp>
    </p:spTree>
    <p:extLst>
      <p:ext uri="{BB962C8B-B14F-4D97-AF65-F5344CB8AC3E}">
        <p14:creationId xmlns:p14="http://schemas.microsoft.com/office/powerpoint/2010/main" val="1055832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Total Chi Square</a:t>
            </a:r>
            <a:endParaRPr lang="en-US" dirty="0"/>
          </a:p>
        </p:txBody>
      </p:sp>
      <p:sp>
        <p:nvSpPr>
          <p:cNvPr id="3" name="Content Placeholder 2"/>
          <p:cNvSpPr>
            <a:spLocks noGrp="1"/>
          </p:cNvSpPr>
          <p:nvPr>
            <p:ph idx="1"/>
          </p:nvPr>
        </p:nvSpPr>
        <p:spPr/>
        <p:txBody>
          <a:bodyPr/>
          <a:lstStyle/>
          <a:p>
            <a:r>
              <a:rPr lang="en-US" dirty="0" smtClean="0"/>
              <a:t>Add Chi Square values together</a:t>
            </a:r>
          </a:p>
          <a:p>
            <a:pPr marL="457200" lvl="1" indent="0">
              <a:buNone/>
            </a:pPr>
            <a:r>
              <a:rPr lang="en-US" dirty="0" smtClean="0"/>
              <a:t>0.96 + 0.96 = 1.92</a:t>
            </a:r>
          </a:p>
          <a:p>
            <a:r>
              <a:rPr lang="en-US" dirty="0" smtClean="0"/>
              <a:t>All the information is placed on a Chi Square Table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59635383"/>
              </p:ext>
            </p:extLst>
          </p:nvPr>
        </p:nvGraphicFramePr>
        <p:xfrm>
          <a:off x="533400" y="3733800"/>
          <a:ext cx="8382000" cy="2590800"/>
        </p:xfrm>
        <a:graphic>
          <a:graphicData uri="http://schemas.openxmlformats.org/drawingml/2006/table">
            <a:tbl>
              <a:tblPr firstRow="1" firstCol="1" lastRow="1" lastCol="1" bandRow="1" bandCol="1">
                <a:tableStyleId>{5C22544A-7EE6-4342-B048-85BDC9FD1C3A}</a:tableStyleId>
              </a:tblPr>
              <a:tblGrid>
                <a:gridCol w="1397000"/>
                <a:gridCol w="1397000"/>
                <a:gridCol w="1397000"/>
                <a:gridCol w="1397000"/>
                <a:gridCol w="1397000"/>
                <a:gridCol w="1397000"/>
              </a:tblGrid>
              <a:tr h="863600">
                <a:tc>
                  <a:txBody>
                    <a:bodyPr/>
                    <a:lstStyle/>
                    <a:p>
                      <a:pPr marL="0" marR="0" algn="ctr">
                        <a:spcBef>
                          <a:spcPts val="0"/>
                        </a:spcBef>
                        <a:spcAft>
                          <a:spcPts val="0"/>
                        </a:spcAft>
                      </a:pPr>
                      <a:r>
                        <a:rPr lang="en-US" sz="1400">
                          <a:effectLst/>
                        </a:rPr>
                        <a:t>Class (of data)</a:t>
                      </a:r>
                      <a:endParaRPr lang="en-US" sz="12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400">
                          <a:effectLst/>
                        </a:rPr>
                        <a:t>Expected</a:t>
                      </a:r>
                      <a:endParaRPr lang="en-US" sz="12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400">
                          <a:effectLst/>
                        </a:rPr>
                        <a:t>Observed</a:t>
                      </a:r>
                      <a:endParaRPr lang="en-US" sz="12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400">
                          <a:effectLst/>
                        </a:rPr>
                        <a:t>(O – E)</a:t>
                      </a:r>
                      <a:endParaRPr lang="en-US" sz="12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400">
                          <a:effectLst/>
                        </a:rPr>
                        <a:t>(O – E)</a:t>
                      </a:r>
                      <a:r>
                        <a:rPr lang="en-US" sz="1400" baseline="30000">
                          <a:effectLst/>
                        </a:rPr>
                        <a:t>2</a:t>
                      </a:r>
                      <a:endParaRPr lang="en-US" sz="12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400">
                          <a:effectLst/>
                        </a:rPr>
                        <a:t>(O – E)</a:t>
                      </a:r>
                      <a:r>
                        <a:rPr lang="en-US" sz="1400" baseline="30000">
                          <a:effectLst/>
                        </a:rPr>
                        <a:t>2</a:t>
                      </a:r>
                      <a:r>
                        <a:rPr lang="en-US" sz="1400">
                          <a:effectLst/>
                        </a:rPr>
                        <a:t>/E</a:t>
                      </a:r>
                      <a:endParaRPr lang="en-US" sz="1200">
                        <a:effectLst/>
                        <a:latin typeface="Times New Roman"/>
                        <a:ea typeface="Times New Roman"/>
                      </a:endParaRPr>
                    </a:p>
                  </a:txBody>
                  <a:tcPr marL="68580" marR="68580" marT="0" marB="0" anchor="ctr"/>
                </a:tc>
              </a:tr>
              <a:tr h="431800">
                <a:tc>
                  <a:txBody>
                    <a:bodyPr/>
                    <a:lstStyle/>
                    <a:p>
                      <a:pPr marL="0" marR="0" algn="ctr">
                        <a:spcBef>
                          <a:spcPts val="0"/>
                        </a:spcBef>
                        <a:spcAft>
                          <a:spcPts val="0"/>
                        </a:spcAft>
                      </a:pPr>
                      <a:r>
                        <a:rPr lang="en-US" sz="1400">
                          <a:effectLst/>
                        </a:rPr>
                        <a:t>Heads</a:t>
                      </a:r>
                      <a:endParaRPr lang="en-US" sz="12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400">
                          <a:effectLst/>
                        </a:rPr>
                        <a:t>150</a:t>
                      </a:r>
                      <a:endParaRPr lang="en-US" sz="12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400">
                          <a:effectLst/>
                        </a:rPr>
                        <a:t>162</a:t>
                      </a:r>
                      <a:endParaRPr lang="en-US" sz="12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400">
                          <a:effectLst/>
                        </a:rPr>
                        <a:t>12</a:t>
                      </a:r>
                      <a:endParaRPr lang="en-US" sz="12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400">
                          <a:effectLst/>
                        </a:rPr>
                        <a:t>144</a:t>
                      </a:r>
                      <a:endParaRPr lang="en-US" sz="12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400">
                          <a:effectLst/>
                        </a:rPr>
                        <a:t>.96</a:t>
                      </a:r>
                      <a:endParaRPr lang="en-US" sz="1200">
                        <a:effectLst/>
                        <a:latin typeface="Times New Roman"/>
                        <a:ea typeface="Times New Roman"/>
                      </a:endParaRPr>
                    </a:p>
                  </a:txBody>
                  <a:tcPr marL="68580" marR="68580" marT="0" marB="0" anchor="ctr"/>
                </a:tc>
              </a:tr>
              <a:tr h="431800">
                <a:tc>
                  <a:txBody>
                    <a:bodyPr/>
                    <a:lstStyle/>
                    <a:p>
                      <a:pPr marL="0" marR="0" algn="ctr">
                        <a:spcBef>
                          <a:spcPts val="0"/>
                        </a:spcBef>
                        <a:spcAft>
                          <a:spcPts val="0"/>
                        </a:spcAft>
                      </a:pPr>
                      <a:r>
                        <a:rPr lang="en-US" sz="1400">
                          <a:effectLst/>
                        </a:rPr>
                        <a:t>Tails</a:t>
                      </a:r>
                      <a:endParaRPr lang="en-US" sz="12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400">
                          <a:effectLst/>
                        </a:rPr>
                        <a:t>150</a:t>
                      </a:r>
                      <a:endParaRPr lang="en-US" sz="12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400">
                          <a:effectLst/>
                        </a:rPr>
                        <a:t>138</a:t>
                      </a:r>
                      <a:endParaRPr lang="en-US" sz="12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400">
                          <a:effectLst/>
                        </a:rPr>
                        <a:t>-12</a:t>
                      </a:r>
                      <a:endParaRPr lang="en-US" sz="12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400">
                          <a:effectLst/>
                        </a:rPr>
                        <a:t>144</a:t>
                      </a:r>
                      <a:endParaRPr lang="en-US" sz="12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400">
                          <a:effectLst/>
                        </a:rPr>
                        <a:t>.96</a:t>
                      </a:r>
                      <a:endParaRPr lang="en-US" sz="1200">
                        <a:effectLst/>
                        <a:latin typeface="Times New Roman"/>
                        <a:ea typeface="Times New Roman"/>
                      </a:endParaRPr>
                    </a:p>
                  </a:txBody>
                  <a:tcPr marL="68580" marR="68580" marT="0" marB="0" anchor="ctr"/>
                </a:tc>
              </a:tr>
              <a:tr h="863600">
                <a:tc>
                  <a:txBody>
                    <a:bodyPr/>
                    <a:lstStyle/>
                    <a:p>
                      <a:pPr marL="0" marR="0" algn="ctr">
                        <a:spcBef>
                          <a:spcPts val="0"/>
                        </a:spcBef>
                        <a:spcAft>
                          <a:spcPts val="0"/>
                        </a:spcAft>
                      </a:pPr>
                      <a:r>
                        <a:rPr lang="en-US" sz="1400">
                          <a:effectLst/>
                        </a:rPr>
                        <a:t>Total</a:t>
                      </a:r>
                      <a:endParaRPr lang="en-US" sz="12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400">
                          <a:effectLst/>
                        </a:rPr>
                        <a:t>300</a:t>
                      </a:r>
                      <a:endParaRPr lang="en-US" sz="12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400">
                          <a:effectLst/>
                        </a:rPr>
                        <a:t>300</a:t>
                      </a:r>
                      <a:endParaRPr lang="en-US" sz="12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400">
                          <a:effectLst/>
                        </a:rPr>
                        <a:t> </a:t>
                      </a:r>
                      <a:endParaRPr lang="en-US" sz="12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400">
                          <a:effectLst/>
                        </a:rPr>
                        <a:t> </a:t>
                      </a:r>
                      <a:endParaRPr lang="en-US" sz="12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400" dirty="0">
                          <a:effectLst/>
                        </a:rPr>
                        <a:t>Sum of X</a:t>
                      </a:r>
                      <a:r>
                        <a:rPr lang="en-US" sz="1400" baseline="30000" dirty="0">
                          <a:effectLst/>
                        </a:rPr>
                        <a:t>2</a:t>
                      </a:r>
                      <a:r>
                        <a:rPr lang="en-US" sz="1400" dirty="0">
                          <a:effectLst/>
                        </a:rPr>
                        <a:t> = 1.92</a:t>
                      </a:r>
                      <a:endParaRPr lang="en-US" sz="12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2022222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Degrees of Freedom</a:t>
            </a:r>
            <a:endParaRPr lang="en-US" dirty="0"/>
          </a:p>
        </p:txBody>
      </p:sp>
      <p:sp>
        <p:nvSpPr>
          <p:cNvPr id="3" name="Content Placeholder 2"/>
          <p:cNvSpPr>
            <a:spLocks noGrp="1"/>
          </p:cNvSpPr>
          <p:nvPr>
            <p:ph idx="1"/>
          </p:nvPr>
        </p:nvSpPr>
        <p:spPr/>
        <p:txBody>
          <a:bodyPr/>
          <a:lstStyle/>
          <a:p>
            <a:r>
              <a:rPr lang="en-US" dirty="0" smtClean="0"/>
              <a:t>The number of possible outcomes, minus one.</a:t>
            </a:r>
          </a:p>
          <a:p>
            <a:r>
              <a:rPr lang="en-US" dirty="0" smtClean="0"/>
              <a:t>With coins, you have two possible outcomes:  heads or tails.  </a:t>
            </a:r>
          </a:p>
          <a:p>
            <a:r>
              <a:rPr lang="en-US" dirty="0" smtClean="0"/>
              <a:t>There is one degree of freedom</a:t>
            </a:r>
            <a:endParaRPr lang="en-US" dirty="0"/>
          </a:p>
        </p:txBody>
      </p:sp>
    </p:spTree>
    <p:extLst>
      <p:ext uri="{BB962C8B-B14F-4D97-AF65-F5344CB8AC3E}">
        <p14:creationId xmlns:p14="http://schemas.microsoft.com/office/powerpoint/2010/main" val="38770620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391</TotalTime>
  <Words>1204</Words>
  <Application>Microsoft Office PowerPoint</Application>
  <PresentationFormat>On-screen Show (4:3)</PresentationFormat>
  <Paragraphs>252</Paragraphs>
  <Slides>38</Slides>
  <Notes>0</Notes>
  <HiddenSlides>6</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Times New Roman</vt:lpstr>
      <vt:lpstr>Office Theme</vt:lpstr>
      <vt:lpstr>Chi Square</vt:lpstr>
      <vt:lpstr>What is it?</vt:lpstr>
      <vt:lpstr>Calculating Chi Square</vt:lpstr>
      <vt:lpstr>If we use pennies…</vt:lpstr>
      <vt:lpstr>Hypothesis</vt:lpstr>
      <vt:lpstr>Test the Hypothesis</vt:lpstr>
      <vt:lpstr>Calculate Chi Square Value</vt:lpstr>
      <vt:lpstr>Find Total Chi Square</vt:lpstr>
      <vt:lpstr>Degrees of Freedom</vt:lpstr>
      <vt:lpstr>Compare total to a table of critical values</vt:lpstr>
      <vt:lpstr>Critical Values of the X2 Distribution (1.92 with 1 degree of freedom) </vt:lpstr>
      <vt:lpstr>What does this mean?</vt:lpstr>
      <vt:lpstr>So is the hypothesis supported or not?</vt:lpstr>
      <vt:lpstr>Practice #1</vt:lpstr>
      <vt:lpstr>Hypothesis:</vt:lpstr>
      <vt:lpstr>Calculate Expected </vt:lpstr>
      <vt:lpstr>Observed:</vt:lpstr>
      <vt:lpstr>Chi Square</vt:lpstr>
      <vt:lpstr>Degrees of freedom = # of possibilities - 1</vt:lpstr>
      <vt:lpstr>What does that mean?</vt:lpstr>
      <vt:lpstr>Practice #2</vt:lpstr>
      <vt:lpstr>Hypothesis:</vt:lpstr>
      <vt:lpstr>Calculate Expected </vt:lpstr>
      <vt:lpstr>Observed:</vt:lpstr>
      <vt:lpstr>Chi Square</vt:lpstr>
      <vt:lpstr>What does that mean?</vt:lpstr>
      <vt:lpstr>Practice #3</vt:lpstr>
      <vt:lpstr>There are 462 offspring produced</vt:lpstr>
      <vt:lpstr>Observed</vt:lpstr>
      <vt:lpstr>Calculate Chi Square</vt:lpstr>
      <vt:lpstr>Degrees of freedom = # of possibilities - 1</vt:lpstr>
      <vt:lpstr>Analyze</vt:lpstr>
      <vt:lpstr>Chi Square for Worksheet</vt:lpstr>
      <vt:lpstr>Hypothesis:</vt:lpstr>
      <vt:lpstr>Calculate Expected </vt:lpstr>
      <vt:lpstr>Observed:</vt:lpstr>
      <vt:lpstr>Chi Square</vt:lpstr>
      <vt:lpstr>What does that mean?</vt:lpstr>
    </vt:vector>
  </TitlesOfParts>
  <Company>Fort Mill School District Four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 Square</dc:title>
  <dc:creator>Susan Javon</dc:creator>
  <cp:lastModifiedBy>Susan Javon</cp:lastModifiedBy>
  <cp:revision>37</cp:revision>
  <cp:lastPrinted>2015-10-20T12:20:50Z</cp:lastPrinted>
  <dcterms:created xsi:type="dcterms:W3CDTF">2013-10-23T13:08:49Z</dcterms:created>
  <dcterms:modified xsi:type="dcterms:W3CDTF">2016-10-26T18:45:01Z</dcterms:modified>
</cp:coreProperties>
</file>