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98" r:id="rId3"/>
    <p:sldId id="289" r:id="rId4"/>
    <p:sldId id="29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92" r:id="rId16"/>
    <p:sldId id="294" r:id="rId17"/>
    <p:sldId id="295" r:id="rId18"/>
    <p:sldId id="296" r:id="rId19"/>
    <p:sldId id="297" r:id="rId20"/>
    <p:sldId id="273" r:id="rId21"/>
    <p:sldId id="274" r:id="rId22"/>
    <p:sldId id="275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DE56B-FECF-4BF4-91EA-8C842E6C0DC9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1DE40-355A-47AE-827C-860D1182A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19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9929AF8-225F-4A2B-91A2-68F2FFCFFD8A}" type="slidenum">
              <a:rPr kumimoji="0" lang="en-US" altLang="en-US" sz="1200">
                <a:latin typeface="Times New Roman" panose="02020603050405020304" pitchFamily="18" charset="0"/>
              </a:rPr>
              <a:pPr/>
              <a:t>3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585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5.20-s1 Overview of cell signaling (step 1)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58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5.20-s2 Overview of cell signaling (step 2)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888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5.20-s3 Overview of cell signaling (step 3)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37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1647795-2697-4C79-8BED-D60DAAC42894}" type="slidenum">
              <a:rPr kumimoji="0" lang="en-US" altLang="en-US" sz="1200">
                <a:latin typeface="Times New Roman" panose="02020603050405020304" pitchFamily="18" charset="0"/>
              </a:rPr>
              <a:pPr/>
              <a:t>15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967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7DB28C-C194-4613-92E9-5B1FED64B483}" type="slidenum">
              <a:rPr kumimoji="0" lang="en-US" altLang="en-US" sz="1200">
                <a:latin typeface="Times New Roman" panose="02020603050405020304" pitchFamily="18" charset="0"/>
              </a:rPr>
              <a:pPr/>
              <a:t>16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276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38447B4-325A-4567-A7A3-6AD46AB3F348}" type="slidenum">
              <a:rPr kumimoji="0" lang="en-US" altLang="en-US" sz="1200">
                <a:latin typeface="Times New Roman" panose="02020603050405020304" pitchFamily="18" charset="0"/>
              </a:rPr>
              <a:pPr/>
              <a:t>17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34694"/>
                </a:solidFill>
                <a:latin typeface="Times New Roman" panose="02020603050405020304" pitchFamily="18" charset="0"/>
              </a:rPr>
              <a:t>Figure 11.7 Membrane receptors—G protein-coupled receptors, part 1</a:t>
            </a:r>
          </a:p>
        </p:txBody>
      </p:sp>
    </p:spTree>
    <p:extLst>
      <p:ext uri="{BB962C8B-B14F-4D97-AF65-F5344CB8AC3E}">
        <p14:creationId xmlns:p14="http://schemas.microsoft.com/office/powerpoint/2010/main" val="2847917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310E2D2-1BB9-4855-8AFF-A3B2704232E0}" type="slidenum">
              <a:rPr kumimoji="0" lang="en-US" altLang="en-US" sz="1200">
                <a:latin typeface="Times New Roman" panose="02020603050405020304" pitchFamily="18" charset="0"/>
              </a:rPr>
              <a:pPr/>
              <a:t>19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34694"/>
                </a:solidFill>
                <a:latin typeface="Times New Roman" panose="02020603050405020304" pitchFamily="18" charset="0"/>
              </a:rPr>
              <a:t>Figure 11.7 Membrane receptors—G protein-coupled receptors, part 2</a:t>
            </a:r>
          </a:p>
        </p:txBody>
      </p:sp>
    </p:spTree>
    <p:extLst>
      <p:ext uri="{BB962C8B-B14F-4D97-AF65-F5344CB8AC3E}">
        <p14:creationId xmlns:p14="http://schemas.microsoft.com/office/powerpoint/2010/main" val="3775830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41F01002-8934-4901-82E6-C89266A1D06A}" type="slidenum">
              <a:rPr lang="en-US" sz="1200">
                <a:ea typeface="ヒラギノ角ゴ Pro W3" charset="-128"/>
              </a:rPr>
              <a:pPr algn="r"/>
              <a:t>20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29265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5.22-s3 Ion channel receptor (step 3)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3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C603B3C5-0A5A-460F-B1C1-4DA8F6EFBEF6}" type="slidenum">
              <a:rPr lang="en-US" sz="1200">
                <a:ea typeface="ヒラギノ角ゴ Pro W3" charset="-128"/>
              </a:rPr>
              <a:pPr algn="r"/>
              <a:t>22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9576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B3493F2-CCB8-413A-8C34-D767A0574B97}" type="slidenum">
              <a:rPr kumimoji="0" lang="en-US" altLang="en-US" sz="1200">
                <a:latin typeface="Times New Roman" panose="02020603050405020304" pitchFamily="18" charset="0"/>
              </a:rPr>
              <a:pPr/>
              <a:t>4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34694"/>
                </a:solidFill>
                <a:latin typeface="Times New Roman" panose="02020603050405020304" pitchFamily="18" charset="0"/>
              </a:rPr>
              <a:t>Figure 11.4 Communication by direct contact between cells</a:t>
            </a:r>
          </a:p>
        </p:txBody>
      </p:sp>
    </p:spTree>
    <p:extLst>
      <p:ext uri="{BB962C8B-B14F-4D97-AF65-F5344CB8AC3E}">
        <p14:creationId xmlns:p14="http://schemas.microsoft.com/office/powerpoint/2010/main" val="735614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5.23 Steroid hormone interacting with an intracellular receptor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23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BBB0BC8B-700E-42BD-92F1-81B7AD671761}" type="slidenum">
              <a:rPr lang="en-US" sz="1200">
                <a:ea typeface="ヒラギノ角ゴ Pro W3" charset="-128"/>
              </a:rPr>
              <a:pPr algn="r"/>
              <a:t>24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57609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B6CB4E28-36FA-4A1E-99E4-616589E879FB}" type="slidenum">
              <a:rPr lang="en-US" sz="1200">
                <a:ea typeface="ヒラギノ角ゴ Pro W3" charset="-128"/>
              </a:rPr>
              <a:pPr algn="r"/>
              <a:t>25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07368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5.24 A phosphorylation cascade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1192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7B041923-13B8-4AAB-AB42-9FD47D57BBF5}" type="slidenum">
              <a:rPr lang="en-US" sz="1200">
                <a:ea typeface="ヒラギノ角ゴ Pro W3" charset="-128"/>
              </a:rPr>
              <a:pPr algn="r"/>
              <a:t>27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06823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D0F84236-DF49-4625-93D7-812D8AC05AC3}" type="slidenum">
              <a:rPr lang="en-US" sz="1200">
                <a:ea typeface="ヒラギノ角ゴ Pro W3" charset="-128"/>
              </a:rPr>
              <a:pPr algn="r"/>
              <a:t>28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52345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14D15AF0-639C-4A94-8AE6-0F5D48E89C78}" type="slidenum">
              <a:rPr lang="en-US" sz="1200">
                <a:ea typeface="ヒラギノ角ゴ Pro W3" charset="-128"/>
              </a:rPr>
              <a:pPr algn="r"/>
              <a:t>29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49952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5.25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cAMP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 as a second messenger in a G protein signaling pathway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6467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87E97973-76BF-451F-BE48-228C6E014EF4}" type="slidenum">
              <a:rPr lang="en-US" sz="1200">
                <a:ea typeface="ヒラギノ角ゴ Pro W3" charset="-128"/>
              </a:rPr>
              <a:pPr algn="r"/>
              <a:t>31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9087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1DD86B29-D3C9-4A55-9A2C-5940FC3D9F14}" type="slidenum">
              <a:rPr lang="en-US" sz="1200">
                <a:ea typeface="ヒラギノ角ゴ Pro W3" charset="-128"/>
              </a:rPr>
              <a:pPr algn="r"/>
              <a:t>5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7636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5.19-1 Local and long-distance cell signaling by secreted molecules in animals (part 1: local signaling, paracrine)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093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DB9259BB-1949-463C-86D2-CF6584F36422}" type="slidenum">
              <a:rPr lang="en-US" sz="1200">
                <a:ea typeface="ヒラギノ角ゴ Pro W3" charset="-128"/>
              </a:rPr>
              <a:pPr algn="r"/>
              <a:t>7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8762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5.19-2 Local and long-distance cell signaling by secreted molecules in animals (part 2: local signaling, synaptic)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111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EEBA0624-4A66-4691-8434-655B0D3E3762}" type="slidenum">
              <a:rPr lang="en-US" sz="1200">
                <a:ea typeface="ヒラギノ角ゴ Pro W3" charset="-128"/>
              </a:rPr>
              <a:pPr algn="r"/>
              <a:t>9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8860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5.19-3 Local and long-distance cell signaling by secreted molecules in animals (part 3: long distance signaling, endocrine)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22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BEA12306-956A-4AF2-A881-EC4A9F51628E}" type="slidenum">
              <a:rPr lang="en-US" sz="1200">
                <a:ea typeface="ヒラギノ角ゴ Pro W3" charset="-128"/>
              </a:rPr>
              <a:pPr algn="r"/>
              <a:t>11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5952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D895-79E7-4C61-89AF-C8FCF88D55FF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45BE-FE9E-4FDE-BF92-F7E97387D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6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D895-79E7-4C61-89AF-C8FCF88D55FF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45BE-FE9E-4FDE-BF92-F7E97387D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1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D895-79E7-4C61-89AF-C8FCF88D55FF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45BE-FE9E-4FDE-BF92-F7E97387D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76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1219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43316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D895-79E7-4C61-89AF-C8FCF88D55FF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45BE-FE9E-4FDE-BF92-F7E97387D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45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D895-79E7-4C61-89AF-C8FCF88D55FF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45BE-FE9E-4FDE-BF92-F7E97387D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7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D895-79E7-4C61-89AF-C8FCF88D55FF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45BE-FE9E-4FDE-BF92-F7E97387D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8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D895-79E7-4C61-89AF-C8FCF88D55FF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45BE-FE9E-4FDE-BF92-F7E97387D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3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D895-79E7-4C61-89AF-C8FCF88D55FF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45BE-FE9E-4FDE-BF92-F7E97387D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23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D895-79E7-4C61-89AF-C8FCF88D55FF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45BE-FE9E-4FDE-BF92-F7E97387D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53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D895-79E7-4C61-89AF-C8FCF88D55FF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45BE-FE9E-4FDE-BF92-F7E97387D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8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D895-79E7-4C61-89AF-C8FCF88D55FF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45BE-FE9E-4FDE-BF92-F7E97387D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03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6D895-79E7-4C61-89AF-C8FCF88D55FF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545BE-FE9E-4FDE-BF92-F7E97387D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4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 Communication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0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48" y="268224"/>
            <a:ext cx="8375904" cy="63215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5.19-3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524000" y="6483732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80959" y="351929"/>
            <a:ext cx="2652008" cy="3206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500"/>
              </a:lnSpc>
            </a:pPr>
            <a:r>
              <a:rPr lang="en-US" sz="2150" b="1" dirty="0">
                <a:solidFill>
                  <a:srgbClr val="000000"/>
                </a:solidFill>
                <a:ea typeface="ＭＳ Ｐゴシック" charset="0"/>
              </a:rPr>
              <a:t>Long-distance signaling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4060802" y="869791"/>
            <a:ext cx="1596591" cy="3206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500"/>
              </a:lnSpc>
            </a:pPr>
            <a:r>
              <a:rPr lang="en-US" sz="2150" b="1" dirty="0">
                <a:solidFill>
                  <a:srgbClr val="000000"/>
                </a:solidFill>
                <a:ea typeface="ＭＳ Ｐゴシック" charset="0"/>
              </a:rPr>
              <a:t>Endocrine cell</a:t>
            </a:r>
          </a:p>
        </p:txBody>
      </p:sp>
      <p:sp>
        <p:nvSpPr>
          <p:cNvPr id="9" name="Rectangle 8"/>
          <p:cNvSpPr/>
          <p:nvPr/>
        </p:nvSpPr>
        <p:spPr>
          <a:xfrm>
            <a:off x="8708042" y="982514"/>
            <a:ext cx="1248740" cy="12311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400"/>
              </a:lnSpc>
            </a:pPr>
            <a:r>
              <a:rPr lang="en-US" sz="2150" b="1" dirty="0">
                <a:solidFill>
                  <a:srgbClr val="000000"/>
                </a:solidFill>
                <a:ea typeface="ＭＳ Ｐゴシック" charset="0"/>
              </a:rPr>
              <a:t>Target cell</a:t>
            </a:r>
          </a:p>
          <a:p>
            <a:pPr eaLnBrk="0" hangingPunct="0">
              <a:lnSpc>
                <a:spcPts val="2400"/>
              </a:lnSpc>
            </a:pPr>
            <a:r>
              <a:rPr lang="en-US" sz="2150" b="1" dirty="0">
                <a:solidFill>
                  <a:srgbClr val="000000"/>
                </a:solidFill>
                <a:ea typeface="ＭＳ Ｐゴシック" charset="0"/>
              </a:rPr>
              <a:t>specifically</a:t>
            </a:r>
          </a:p>
          <a:p>
            <a:pPr eaLnBrk="0" hangingPunct="0">
              <a:lnSpc>
                <a:spcPts val="2400"/>
              </a:lnSpc>
            </a:pPr>
            <a:r>
              <a:rPr lang="en-US" sz="2150" b="1" dirty="0">
                <a:solidFill>
                  <a:srgbClr val="000000"/>
                </a:solidFill>
                <a:ea typeface="ＭＳ Ｐゴシック" charset="0"/>
              </a:rPr>
              <a:t>binds</a:t>
            </a:r>
          </a:p>
          <a:p>
            <a:pPr eaLnBrk="0" hangingPunct="0">
              <a:lnSpc>
                <a:spcPts val="2400"/>
              </a:lnSpc>
            </a:pPr>
            <a:r>
              <a:rPr lang="en-US" sz="2150" b="1" dirty="0">
                <a:solidFill>
                  <a:srgbClr val="000000"/>
                </a:solidFill>
                <a:ea typeface="ＭＳ Ｐゴシック" charset="0"/>
              </a:rPr>
              <a:t>hormone.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83848" y="3633951"/>
            <a:ext cx="1529521" cy="9233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400"/>
              </a:lnSpc>
            </a:pPr>
            <a:r>
              <a:rPr lang="en-US" sz="2150" b="1" dirty="0">
                <a:solidFill>
                  <a:srgbClr val="000000"/>
                </a:solidFill>
                <a:ea typeface="ＭＳ Ｐゴシック" charset="0"/>
              </a:rPr>
              <a:t>Hormone</a:t>
            </a:r>
          </a:p>
          <a:p>
            <a:pPr eaLnBrk="0" hangingPunct="0">
              <a:lnSpc>
                <a:spcPts val="2400"/>
              </a:lnSpc>
            </a:pPr>
            <a:r>
              <a:rPr lang="en-US" sz="2150" b="1" dirty="0">
                <a:solidFill>
                  <a:srgbClr val="000000"/>
                </a:solidFill>
                <a:ea typeface="ＭＳ Ｐゴシック" charset="0"/>
              </a:rPr>
              <a:t>travels in</a:t>
            </a:r>
          </a:p>
          <a:p>
            <a:pPr eaLnBrk="0" hangingPunct="0">
              <a:lnSpc>
                <a:spcPts val="2400"/>
              </a:lnSpc>
            </a:pPr>
            <a:r>
              <a:rPr lang="en-US" sz="2150" b="1" dirty="0">
                <a:solidFill>
                  <a:srgbClr val="000000"/>
                </a:solidFill>
                <a:ea typeface="ＭＳ Ｐゴシック" charset="0"/>
              </a:rPr>
              <a:t>bloodstream.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20576" y="5187947"/>
            <a:ext cx="69474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400"/>
              </a:lnSpc>
            </a:pPr>
            <a:r>
              <a:rPr lang="en-US" sz="2150" b="1" dirty="0">
                <a:solidFill>
                  <a:srgbClr val="000000"/>
                </a:solidFill>
                <a:ea typeface="ＭＳ Ｐゴシック" charset="0"/>
              </a:rPr>
              <a:t>Blood</a:t>
            </a:r>
          </a:p>
          <a:p>
            <a:pPr eaLnBrk="0" hangingPunct="0">
              <a:lnSpc>
                <a:spcPts val="2400"/>
              </a:lnSpc>
            </a:pPr>
            <a:r>
              <a:rPr lang="en-US" sz="2150" b="1" dirty="0">
                <a:solidFill>
                  <a:srgbClr val="000000"/>
                </a:solidFill>
                <a:ea typeface="ＭＳ Ｐゴシック" charset="0"/>
              </a:rPr>
              <a:t>vessel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34240" y="6220445"/>
            <a:ext cx="3916137" cy="3206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500"/>
              </a:lnSpc>
            </a:pPr>
            <a:r>
              <a:rPr lang="en-US" sz="2150" b="1" dirty="0">
                <a:solidFill>
                  <a:srgbClr val="000000"/>
                </a:solidFill>
                <a:ea typeface="ＭＳ Ｐゴシック" charset="0"/>
              </a:rPr>
              <a:t>(c) Endocrine (hormonal) signaling</a:t>
            </a:r>
          </a:p>
        </p:txBody>
      </p:sp>
      <p:sp>
        <p:nvSpPr>
          <p:cNvPr id="3" name="Freeform 2"/>
          <p:cNvSpPr/>
          <p:nvPr/>
        </p:nvSpPr>
        <p:spPr>
          <a:xfrm>
            <a:off x="3862388" y="1185864"/>
            <a:ext cx="633412" cy="509587"/>
          </a:xfrm>
          <a:custGeom>
            <a:avLst/>
            <a:gdLst>
              <a:gd name="connsiteX0" fmla="*/ 0 w 633412"/>
              <a:gd name="connsiteY0" fmla="*/ 509587 h 509587"/>
              <a:gd name="connsiteX1" fmla="*/ 633412 w 633412"/>
              <a:gd name="connsiteY1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3412" h="509587">
                <a:moveTo>
                  <a:pt x="0" y="509587"/>
                </a:moveTo>
                <a:lnTo>
                  <a:pt x="633412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775450" y="5105400"/>
            <a:ext cx="292100" cy="196850"/>
          </a:xfrm>
          <a:custGeom>
            <a:avLst/>
            <a:gdLst>
              <a:gd name="connsiteX0" fmla="*/ 0 w 292100"/>
              <a:gd name="connsiteY0" fmla="*/ 0 h 196850"/>
              <a:gd name="connsiteX1" fmla="*/ 292100 w 292100"/>
              <a:gd name="connsiteY1" fmla="*/ 19685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2100" h="196850">
                <a:moveTo>
                  <a:pt x="0" y="0"/>
                </a:moveTo>
                <a:lnTo>
                  <a:pt x="292100" y="19685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9317832" y="2259806"/>
            <a:ext cx="481013" cy="807244"/>
          </a:xfrm>
          <a:custGeom>
            <a:avLst/>
            <a:gdLst>
              <a:gd name="connsiteX0" fmla="*/ 0 w 481013"/>
              <a:gd name="connsiteY0" fmla="*/ 0 h 807244"/>
              <a:gd name="connsiteX1" fmla="*/ 481013 w 481013"/>
              <a:gd name="connsiteY1" fmla="*/ 807244 h 80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1013" h="807244">
                <a:moveTo>
                  <a:pt x="0" y="0"/>
                </a:moveTo>
                <a:lnTo>
                  <a:pt x="481013" y="807244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05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Three Stages of Cell Signaling: </a:t>
            </a:r>
            <a:r>
              <a:rPr lang="en-US" i="1" dirty="0" smtClean="0"/>
              <a:t>A Preview</a:t>
            </a:r>
          </a:p>
        </p:txBody>
      </p:sp>
      <p:sp>
        <p:nvSpPr>
          <p:cNvPr id="1341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Cells receiving signals undergo three processes:</a:t>
            </a:r>
          </a:p>
          <a:p>
            <a:r>
              <a:rPr lang="en-US" b="1" dirty="0" smtClean="0"/>
              <a:t>Reception</a:t>
            </a:r>
            <a:endParaRPr lang="en-US" b="1" dirty="0"/>
          </a:p>
          <a:p>
            <a:r>
              <a:rPr lang="en-US" b="1" dirty="0" smtClean="0"/>
              <a:t>Transduction</a:t>
            </a:r>
            <a:endParaRPr lang="en-US" b="1" dirty="0"/>
          </a:p>
          <a:p>
            <a:r>
              <a:rPr lang="en-US" b="1" dirty="0" smtClean="0"/>
              <a:t>Response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524000" y="648970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17410" name="Picture 2" descr="Image result for cell communication com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682" y="2229928"/>
            <a:ext cx="3811118" cy="444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9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704" y="1499616"/>
            <a:ext cx="8546592" cy="385876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5.20-s1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524000" y="6483732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99225" y="1566299"/>
            <a:ext cx="941733" cy="7694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EXTRA-</a:t>
            </a:r>
          </a:p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CELLULAR</a:t>
            </a:r>
          </a:p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FLUID</a:t>
            </a:r>
          </a:p>
        </p:txBody>
      </p:sp>
      <p:sp>
        <p:nvSpPr>
          <p:cNvPr id="8" name="Rectangle 7"/>
          <p:cNvSpPr/>
          <p:nvPr/>
        </p:nvSpPr>
        <p:spPr>
          <a:xfrm>
            <a:off x="4375716" y="1893298"/>
            <a:ext cx="1782283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Plasma membrane</a:t>
            </a:r>
          </a:p>
        </p:txBody>
      </p:sp>
      <p:sp>
        <p:nvSpPr>
          <p:cNvPr id="9" name="Rectangle 8"/>
          <p:cNvSpPr/>
          <p:nvPr/>
        </p:nvSpPr>
        <p:spPr>
          <a:xfrm>
            <a:off x="7369752" y="1610790"/>
            <a:ext cx="1176797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CYTOPLASM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15251" y="2369080"/>
            <a:ext cx="959109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Reception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42114" y="2760658"/>
            <a:ext cx="859081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Receptor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49646" y="4629626"/>
            <a:ext cx="873637" cy="512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Signaling</a:t>
            </a:r>
          </a:p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molecule</a:t>
            </a:r>
          </a:p>
        </p:txBody>
      </p:sp>
      <p:sp>
        <p:nvSpPr>
          <p:cNvPr id="2" name="Freeform 1"/>
          <p:cNvSpPr/>
          <p:nvPr/>
        </p:nvSpPr>
        <p:spPr>
          <a:xfrm>
            <a:off x="4112419" y="2028825"/>
            <a:ext cx="216694" cy="0"/>
          </a:xfrm>
          <a:custGeom>
            <a:avLst/>
            <a:gdLst>
              <a:gd name="connsiteX0" fmla="*/ 0 w 216694"/>
              <a:gd name="connsiteY0" fmla="*/ 0 h 0"/>
              <a:gd name="connsiteX1" fmla="*/ 216694 w 21669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6694">
                <a:moveTo>
                  <a:pt x="0" y="0"/>
                </a:moveTo>
                <a:lnTo>
                  <a:pt x="216694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962276" y="2962276"/>
            <a:ext cx="226219" cy="195263"/>
          </a:xfrm>
          <a:custGeom>
            <a:avLst/>
            <a:gdLst>
              <a:gd name="connsiteX0" fmla="*/ 0 w 226219"/>
              <a:gd name="connsiteY0" fmla="*/ 0 h 195263"/>
              <a:gd name="connsiteX1" fmla="*/ 226219 w 226219"/>
              <a:gd name="connsiteY1" fmla="*/ 195263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6219" h="195263">
                <a:moveTo>
                  <a:pt x="0" y="0"/>
                </a:moveTo>
                <a:lnTo>
                  <a:pt x="226219" y="195263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89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704" y="1499616"/>
            <a:ext cx="8546592" cy="385876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5.20-s2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524000" y="6483732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99225" y="1566299"/>
            <a:ext cx="941733" cy="7694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EXTRA-</a:t>
            </a:r>
          </a:p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CELLULAR</a:t>
            </a:r>
          </a:p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FLUID</a:t>
            </a:r>
          </a:p>
        </p:txBody>
      </p:sp>
      <p:sp>
        <p:nvSpPr>
          <p:cNvPr id="8" name="Rectangle 7"/>
          <p:cNvSpPr/>
          <p:nvPr/>
        </p:nvSpPr>
        <p:spPr>
          <a:xfrm>
            <a:off x="4375716" y="1893298"/>
            <a:ext cx="1782283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Plasma membrane</a:t>
            </a:r>
          </a:p>
        </p:txBody>
      </p:sp>
      <p:sp>
        <p:nvSpPr>
          <p:cNvPr id="9" name="Rectangle 8"/>
          <p:cNvSpPr/>
          <p:nvPr/>
        </p:nvSpPr>
        <p:spPr>
          <a:xfrm>
            <a:off x="7369752" y="1610790"/>
            <a:ext cx="1176797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CYTOPLASM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15251" y="2369080"/>
            <a:ext cx="959109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Reception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42114" y="2760658"/>
            <a:ext cx="859081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Receptor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49646" y="4629626"/>
            <a:ext cx="873637" cy="512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Signaling</a:t>
            </a:r>
          </a:p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molecule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07131" y="3804975"/>
            <a:ext cx="1534523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Relay molecules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69692" y="2367690"/>
            <a:ext cx="1233415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Transduction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64693" y="3322061"/>
            <a:ext cx="117020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94556" y="3322061"/>
            <a:ext cx="117020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67277" y="3324442"/>
            <a:ext cx="117020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3</a:t>
            </a:r>
          </a:p>
        </p:txBody>
      </p:sp>
      <p:sp>
        <p:nvSpPr>
          <p:cNvPr id="2" name="Freeform 1"/>
          <p:cNvSpPr/>
          <p:nvPr/>
        </p:nvSpPr>
        <p:spPr>
          <a:xfrm>
            <a:off x="4114801" y="2028825"/>
            <a:ext cx="211931" cy="0"/>
          </a:xfrm>
          <a:custGeom>
            <a:avLst/>
            <a:gdLst>
              <a:gd name="connsiteX0" fmla="*/ 0 w 211931"/>
              <a:gd name="connsiteY0" fmla="*/ 0 h 0"/>
              <a:gd name="connsiteX1" fmla="*/ 211931 w 21193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1931">
                <a:moveTo>
                  <a:pt x="0" y="0"/>
                </a:moveTo>
                <a:lnTo>
                  <a:pt x="211931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964656" y="2959894"/>
            <a:ext cx="228600" cy="202406"/>
          </a:xfrm>
          <a:custGeom>
            <a:avLst/>
            <a:gdLst>
              <a:gd name="connsiteX0" fmla="*/ 0 w 228600"/>
              <a:gd name="connsiteY0" fmla="*/ 0 h 202406"/>
              <a:gd name="connsiteX1" fmla="*/ 228600 w 228600"/>
              <a:gd name="connsiteY1" fmla="*/ 202406 h 20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8600" h="202406">
                <a:moveTo>
                  <a:pt x="0" y="0"/>
                </a:moveTo>
                <a:lnTo>
                  <a:pt x="228600" y="202406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65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704" y="1499616"/>
            <a:ext cx="8546592" cy="385876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5.20-s3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524000" y="6483732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99225" y="1566299"/>
            <a:ext cx="941733" cy="7694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EXTRA-</a:t>
            </a:r>
          </a:p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CELLULAR</a:t>
            </a:r>
          </a:p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FLUID</a:t>
            </a:r>
          </a:p>
        </p:txBody>
      </p:sp>
      <p:sp>
        <p:nvSpPr>
          <p:cNvPr id="8" name="Rectangle 7"/>
          <p:cNvSpPr/>
          <p:nvPr/>
        </p:nvSpPr>
        <p:spPr>
          <a:xfrm>
            <a:off x="4375716" y="1893298"/>
            <a:ext cx="1782283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Plasma membrane</a:t>
            </a:r>
          </a:p>
        </p:txBody>
      </p:sp>
      <p:sp>
        <p:nvSpPr>
          <p:cNvPr id="9" name="Rectangle 8"/>
          <p:cNvSpPr/>
          <p:nvPr/>
        </p:nvSpPr>
        <p:spPr>
          <a:xfrm>
            <a:off x="7369752" y="1610790"/>
            <a:ext cx="1176797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CYTOPLASM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15251" y="2369080"/>
            <a:ext cx="959109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Reception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42114" y="2760658"/>
            <a:ext cx="859081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Receptor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49646" y="4629626"/>
            <a:ext cx="873637" cy="512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Signaling</a:t>
            </a:r>
          </a:p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molecule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07131" y="3804975"/>
            <a:ext cx="1534523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Relay molecules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69692" y="2367690"/>
            <a:ext cx="1233415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Transduction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054098" y="2369935"/>
            <a:ext cx="910314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Response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003294" y="3369681"/>
            <a:ext cx="972317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Activation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64693" y="3322061"/>
            <a:ext cx="117020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294556" y="3322061"/>
            <a:ext cx="117020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667277" y="3324442"/>
            <a:ext cx="117020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3</a:t>
            </a:r>
          </a:p>
        </p:txBody>
      </p:sp>
      <p:sp>
        <p:nvSpPr>
          <p:cNvPr id="3" name="Freeform 2"/>
          <p:cNvSpPr/>
          <p:nvPr/>
        </p:nvSpPr>
        <p:spPr>
          <a:xfrm>
            <a:off x="2962276" y="2962276"/>
            <a:ext cx="233363" cy="195263"/>
          </a:xfrm>
          <a:custGeom>
            <a:avLst/>
            <a:gdLst>
              <a:gd name="connsiteX0" fmla="*/ 0 w 233363"/>
              <a:gd name="connsiteY0" fmla="*/ 0 h 195263"/>
              <a:gd name="connsiteX1" fmla="*/ 233363 w 233363"/>
              <a:gd name="connsiteY1" fmla="*/ 195263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3363" h="195263">
                <a:moveTo>
                  <a:pt x="0" y="0"/>
                </a:moveTo>
                <a:lnTo>
                  <a:pt x="233363" y="195263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4112419" y="2028825"/>
            <a:ext cx="216694" cy="0"/>
          </a:xfrm>
          <a:custGeom>
            <a:avLst/>
            <a:gdLst>
              <a:gd name="connsiteX0" fmla="*/ 0 w 216694"/>
              <a:gd name="connsiteY0" fmla="*/ 0 h 0"/>
              <a:gd name="connsiteX1" fmla="*/ 216694 w 21669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6694">
                <a:moveTo>
                  <a:pt x="0" y="0"/>
                </a:moveTo>
                <a:lnTo>
                  <a:pt x="216694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23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8534400" cy="9144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Reception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211866" y="1905000"/>
            <a:ext cx="8534400" cy="343217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binding between a signal molecule (</a:t>
            </a:r>
            <a:r>
              <a:rPr lang="en-US" altLang="en-US" b="1" dirty="0" smtClean="0"/>
              <a:t>ligand</a:t>
            </a:r>
            <a:r>
              <a:rPr lang="en-US" altLang="en-US" dirty="0" smtClean="0"/>
              <a:t>) and receptor is highly specific; are usually large and water-soluble</a:t>
            </a:r>
          </a:p>
          <a:p>
            <a:pPr eaLnBrk="1" hangingPunct="1"/>
            <a:r>
              <a:rPr lang="en-US" altLang="en-US" dirty="0" smtClean="0"/>
              <a:t>A shape change in a receptor is often the initial transduction of the signal</a:t>
            </a:r>
          </a:p>
          <a:p>
            <a:pPr eaLnBrk="1" hangingPunct="1"/>
            <a:r>
              <a:rPr lang="en-US" altLang="en-US" dirty="0" smtClean="0"/>
              <a:t>Most signal receptors are plasma membrane proteins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1828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1828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738313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0" lang="en-US" altLang="en-US" sz="1100">
                <a:solidFill>
                  <a:srgbClr val="000000"/>
                </a:solidFill>
                <a:latin typeface="Times New Roman" panose="02020603050405020304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55480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91" y="79375"/>
            <a:ext cx="10515600" cy="1325563"/>
          </a:xfrm>
        </p:spPr>
        <p:txBody>
          <a:bodyPr/>
          <a:lstStyle/>
          <a:p>
            <a:r>
              <a:rPr lang="en-US" dirty="0" smtClean="0"/>
              <a:t>G Protein-Coupled Receptors</a:t>
            </a:r>
            <a:endParaRPr lang="en-US" dirty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 plasma membrane receptor that works with the help of a </a:t>
            </a:r>
            <a:r>
              <a:rPr lang="en-US" altLang="en-US" b="1" dirty="0" smtClean="0"/>
              <a:t>G protein</a:t>
            </a:r>
          </a:p>
          <a:p>
            <a:pPr eaLnBrk="1" hangingPunct="1"/>
            <a:r>
              <a:rPr lang="en-US" altLang="en-US" dirty="0" smtClean="0"/>
              <a:t>The G protein acts as an on/off switch: If GDP is bound to the G protein, the G protein is inactive</a:t>
            </a:r>
          </a:p>
        </p:txBody>
      </p:sp>
      <p:sp>
        <p:nvSpPr>
          <p:cNvPr id="23555" name="Line 37"/>
          <p:cNvSpPr>
            <a:spLocks noChangeShapeType="1"/>
          </p:cNvSpPr>
          <p:nvPr/>
        </p:nvSpPr>
        <p:spPr bwMode="auto">
          <a:xfrm>
            <a:off x="1828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Line 38"/>
          <p:cNvSpPr>
            <a:spLocks noChangeShapeType="1"/>
          </p:cNvSpPr>
          <p:nvPr/>
        </p:nvSpPr>
        <p:spPr bwMode="auto">
          <a:xfrm>
            <a:off x="1828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ext Box 39"/>
          <p:cNvSpPr txBox="1">
            <a:spLocks noChangeArrowheads="1"/>
          </p:cNvSpPr>
          <p:nvPr/>
        </p:nvSpPr>
        <p:spPr bwMode="auto">
          <a:xfrm>
            <a:off x="1738313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0" lang="en-US" altLang="en-US" sz="1100">
                <a:solidFill>
                  <a:srgbClr val="000000"/>
                </a:solidFill>
                <a:latin typeface="Times New Roman" panose="02020603050405020304" pitchFamily="18" charset="0"/>
              </a:rPr>
              <a:t>Copyright © 2008 Pearson Education, Inc., publishing as Pearson Benjamin Cummings</a:t>
            </a:r>
          </a:p>
        </p:txBody>
      </p:sp>
      <p:pic>
        <p:nvPicPr>
          <p:cNvPr id="8194" name="Picture 2" descr="Image result for g coupled protein recep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925" y="3813757"/>
            <a:ext cx="5715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9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3" descr="11_07aGProtCoupledRec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130175"/>
            <a:ext cx="597535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14"/>
          <p:cNvSpPr>
            <a:spLocks noChangeArrowheads="1"/>
          </p:cNvSpPr>
          <p:nvPr/>
        </p:nvSpPr>
        <p:spPr bwMode="auto">
          <a:xfrm>
            <a:off x="16891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kumimoji="0" lang="en-US" altLang="en-US" sz="1200"/>
              <a:t>Fig. 11-7a</a:t>
            </a:r>
            <a:endParaRPr kumimoji="0" lang="en-US" altLang="en-US" sz="1500" b="1">
              <a:solidFill>
                <a:schemeClr val="bg1"/>
              </a:solidFill>
            </a:endParaRPr>
          </a:p>
        </p:txBody>
      </p:sp>
      <p:sp>
        <p:nvSpPr>
          <p:cNvPr id="24580" name="Text Box 15"/>
          <p:cNvSpPr txBox="1">
            <a:spLocks noChangeArrowheads="1"/>
          </p:cNvSpPr>
          <p:nvPr/>
        </p:nvSpPr>
        <p:spPr bwMode="auto">
          <a:xfrm>
            <a:off x="3405189" y="292100"/>
            <a:ext cx="5710237" cy="40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2900" b="1">
                <a:ea typeface="ヒラギノ角ゴ Pro W3" pitchFamily="48" charset="-128"/>
              </a:rPr>
              <a:t>Signaling-molecule binding site</a:t>
            </a:r>
            <a:endParaRPr kumimoji="0" lang="en-US" altLang="en-US" sz="29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4581" name="Line 16"/>
          <p:cNvSpPr>
            <a:spLocks noChangeShapeType="1"/>
          </p:cNvSpPr>
          <p:nvPr/>
        </p:nvSpPr>
        <p:spPr bwMode="auto">
          <a:xfrm>
            <a:off x="7104063" y="676275"/>
            <a:ext cx="787400" cy="66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Text Box 17"/>
          <p:cNvSpPr txBox="1">
            <a:spLocks noChangeArrowheads="1"/>
          </p:cNvSpPr>
          <p:nvPr/>
        </p:nvSpPr>
        <p:spPr bwMode="auto">
          <a:xfrm>
            <a:off x="3933826" y="4508501"/>
            <a:ext cx="2416175" cy="120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2900" b="1">
                <a:ea typeface="ヒラギノ角ゴ Pro W3" pitchFamily="48" charset="-128"/>
              </a:rPr>
              <a:t>Segment that</a:t>
            </a:r>
          </a:p>
          <a:p>
            <a:pPr algn="l">
              <a:lnSpc>
                <a:spcPct val="90000"/>
              </a:lnSpc>
            </a:pPr>
            <a:r>
              <a:rPr kumimoji="0" lang="en-US" altLang="en-US" sz="2900" b="1">
                <a:ea typeface="ヒラギノ角ゴ Pro W3" pitchFamily="48" charset="-128"/>
              </a:rPr>
              <a:t>interacts with</a:t>
            </a:r>
          </a:p>
          <a:p>
            <a:pPr algn="l">
              <a:lnSpc>
                <a:spcPct val="90000"/>
              </a:lnSpc>
            </a:pPr>
            <a:r>
              <a:rPr kumimoji="0" lang="en-US" altLang="en-US" sz="2900" b="1">
                <a:ea typeface="ヒラギノ角ゴ Pro W3" pitchFamily="48" charset="-128"/>
              </a:rPr>
              <a:t>G proteins</a:t>
            </a:r>
            <a:endParaRPr kumimoji="0" lang="en-US" altLang="en-US" sz="29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4583" name="Line 18"/>
          <p:cNvSpPr>
            <a:spLocks noChangeShapeType="1"/>
          </p:cNvSpPr>
          <p:nvPr/>
        </p:nvSpPr>
        <p:spPr bwMode="auto">
          <a:xfrm>
            <a:off x="6273800" y="4716464"/>
            <a:ext cx="668338" cy="15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Text Box 19"/>
          <p:cNvSpPr txBox="1">
            <a:spLocks noChangeArrowheads="1"/>
          </p:cNvSpPr>
          <p:nvPr/>
        </p:nvSpPr>
        <p:spPr bwMode="auto">
          <a:xfrm>
            <a:off x="3151189" y="6146801"/>
            <a:ext cx="50371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2800" b="1">
                <a:ea typeface="ヒラギノ角ゴ Pro W3" pitchFamily="48" charset="-128"/>
              </a:rPr>
              <a:t>G protein-coupled receptor</a:t>
            </a:r>
            <a:endParaRPr kumimoji="0" lang="en-US" altLang="en-US" sz="28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354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58651" y="197700"/>
            <a:ext cx="10515600" cy="1325563"/>
          </a:xfrm>
        </p:spPr>
        <p:txBody>
          <a:bodyPr/>
          <a:lstStyle/>
          <a:p>
            <a:r>
              <a:rPr lang="en-US" altLang="en-US" dirty="0" smtClean="0"/>
              <a:t>G Protein-Coupled Receptors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51" y="1290124"/>
            <a:ext cx="8534400" cy="5008563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altLang="en-US" dirty="0" smtClean="0"/>
              <a:t>signaling molecule binds to receptor</a:t>
            </a:r>
          </a:p>
          <a:p>
            <a:pPr marL="514350" indent="-514350">
              <a:buAutoNum type="arabicParenR"/>
            </a:pPr>
            <a:r>
              <a:rPr lang="en-US" altLang="en-US" dirty="0" smtClean="0"/>
              <a:t>the receptor is activated and changes shape </a:t>
            </a:r>
          </a:p>
          <a:p>
            <a:pPr marL="514350" indent="-514350">
              <a:buAutoNum type="arabicParenR"/>
            </a:pPr>
            <a:r>
              <a:rPr lang="en-US" altLang="en-US" dirty="0" smtClean="0"/>
              <a:t>The receptor then binds an inactive G protein, causing a GTP to displace the GDP. This activates the G protein.</a:t>
            </a:r>
          </a:p>
          <a:p>
            <a:pPr marL="514350" indent="-514350">
              <a:buAutoNum type="arabicParenR"/>
            </a:pPr>
            <a:r>
              <a:rPr lang="en-US" altLang="en-US" dirty="0" smtClean="0"/>
              <a:t>The activated G protein leaves the receptor and binds to an enzyme in the membrane, activating the enzyme</a:t>
            </a:r>
          </a:p>
          <a:p>
            <a:pPr marL="514350" indent="-514350">
              <a:buAutoNum type="arabicParenR"/>
            </a:pPr>
            <a:r>
              <a:rPr lang="en-US" altLang="en-US" dirty="0" smtClean="0"/>
              <a:t>G protein hydrolyses GTP to GDP and leaves the enzyme= inactive state</a:t>
            </a:r>
          </a:p>
        </p:txBody>
      </p:sp>
    </p:spTree>
    <p:extLst>
      <p:ext uri="{BB962C8B-B14F-4D97-AF65-F5344CB8AC3E}">
        <p14:creationId xmlns:p14="http://schemas.microsoft.com/office/powerpoint/2010/main" val="367768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1" descr="11_07bGProtCoupledRec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9" y="865189"/>
            <a:ext cx="8542337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Oval 42"/>
          <p:cNvSpPr>
            <a:spLocks noChangeArrowheads="1"/>
          </p:cNvSpPr>
          <p:nvPr/>
        </p:nvSpPr>
        <p:spPr bwMode="auto">
          <a:xfrm>
            <a:off x="1857376" y="5640388"/>
            <a:ext cx="169863" cy="163512"/>
          </a:xfrm>
          <a:prstGeom prst="ellipse">
            <a:avLst/>
          </a:prstGeom>
          <a:solidFill>
            <a:srgbClr val="078F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04" name="Oval 43"/>
          <p:cNvSpPr>
            <a:spLocks noChangeArrowheads="1"/>
          </p:cNvSpPr>
          <p:nvPr/>
        </p:nvSpPr>
        <p:spPr bwMode="auto">
          <a:xfrm>
            <a:off x="6111876" y="5640388"/>
            <a:ext cx="169863" cy="163512"/>
          </a:xfrm>
          <a:prstGeom prst="ellipse">
            <a:avLst/>
          </a:prstGeom>
          <a:solidFill>
            <a:srgbClr val="078F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05" name="Oval 44"/>
          <p:cNvSpPr>
            <a:spLocks noChangeArrowheads="1"/>
          </p:cNvSpPr>
          <p:nvPr/>
        </p:nvSpPr>
        <p:spPr bwMode="auto">
          <a:xfrm>
            <a:off x="6121401" y="2879726"/>
            <a:ext cx="169863" cy="163513"/>
          </a:xfrm>
          <a:prstGeom prst="ellipse">
            <a:avLst/>
          </a:prstGeom>
          <a:solidFill>
            <a:srgbClr val="078F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06" name="Oval 45"/>
          <p:cNvSpPr>
            <a:spLocks noChangeArrowheads="1"/>
          </p:cNvSpPr>
          <p:nvPr/>
        </p:nvSpPr>
        <p:spPr bwMode="auto">
          <a:xfrm>
            <a:off x="1854201" y="2887663"/>
            <a:ext cx="169863" cy="163512"/>
          </a:xfrm>
          <a:prstGeom prst="ellipse">
            <a:avLst/>
          </a:prstGeom>
          <a:solidFill>
            <a:srgbClr val="078F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07" name="Rectangle 46"/>
          <p:cNvSpPr>
            <a:spLocks noChangeArrowheads="1"/>
          </p:cNvSpPr>
          <p:nvPr/>
        </p:nvSpPr>
        <p:spPr bwMode="auto">
          <a:xfrm>
            <a:off x="16891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kumimoji="0" lang="en-US" altLang="en-US" sz="1200"/>
              <a:t>Fig. 11-7b</a:t>
            </a:r>
            <a:endParaRPr kumimoji="0" lang="en-US" altLang="en-US" sz="1500" b="1">
              <a:solidFill>
                <a:schemeClr val="bg1"/>
              </a:solidFill>
            </a:endParaRPr>
          </a:p>
        </p:txBody>
      </p:sp>
      <p:sp>
        <p:nvSpPr>
          <p:cNvPr id="25608" name="Text Box 47"/>
          <p:cNvSpPr txBox="1">
            <a:spLocks noChangeArrowheads="1"/>
          </p:cNvSpPr>
          <p:nvPr/>
        </p:nvSpPr>
        <p:spPr bwMode="auto">
          <a:xfrm>
            <a:off x="2046289" y="1054101"/>
            <a:ext cx="1233487" cy="30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G protein-coupled</a:t>
            </a:r>
          </a:p>
          <a:p>
            <a:pPr algn="l">
              <a:lnSpc>
                <a:spcPct val="9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receptor</a:t>
            </a:r>
            <a:endParaRPr kumimoji="0" lang="en-US" altLang="en-US" sz="11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5609" name="Text Box 48"/>
          <p:cNvSpPr txBox="1">
            <a:spLocks noChangeArrowheads="1"/>
          </p:cNvSpPr>
          <p:nvPr/>
        </p:nvSpPr>
        <p:spPr bwMode="auto">
          <a:xfrm>
            <a:off x="3703639" y="990601"/>
            <a:ext cx="725487" cy="30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Plasma</a:t>
            </a:r>
          </a:p>
          <a:p>
            <a:pPr algn="l">
              <a:lnSpc>
                <a:spcPct val="9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membrane</a:t>
            </a:r>
            <a:endParaRPr kumimoji="0" lang="en-US" altLang="en-US" sz="11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5610" name="Line 49"/>
          <p:cNvSpPr>
            <a:spLocks noChangeShapeType="1"/>
          </p:cNvSpPr>
          <p:nvPr/>
        </p:nvSpPr>
        <p:spPr bwMode="auto">
          <a:xfrm>
            <a:off x="2222501" y="1371601"/>
            <a:ext cx="4763" cy="282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Line 50"/>
          <p:cNvSpPr>
            <a:spLocks noChangeShapeType="1"/>
          </p:cNvSpPr>
          <p:nvPr/>
        </p:nvSpPr>
        <p:spPr bwMode="auto">
          <a:xfrm>
            <a:off x="4025900" y="1308100"/>
            <a:ext cx="0" cy="292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Text Box 51"/>
          <p:cNvSpPr txBox="1">
            <a:spLocks noChangeArrowheads="1"/>
          </p:cNvSpPr>
          <p:nvPr/>
        </p:nvSpPr>
        <p:spPr bwMode="auto">
          <a:xfrm>
            <a:off x="5186363" y="2354264"/>
            <a:ext cx="538162" cy="15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Enzyme</a:t>
            </a:r>
            <a:endParaRPr kumimoji="0" lang="en-US" altLang="en-US" sz="11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5613" name="Text Box 52"/>
          <p:cNvSpPr txBox="1">
            <a:spLocks noChangeArrowheads="1"/>
          </p:cNvSpPr>
          <p:nvPr/>
        </p:nvSpPr>
        <p:spPr bwMode="auto">
          <a:xfrm>
            <a:off x="3582989" y="2365376"/>
            <a:ext cx="642937" cy="30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G protein</a:t>
            </a:r>
          </a:p>
          <a:p>
            <a:pPr algn="l">
              <a:lnSpc>
                <a:spcPct val="9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(inactive)</a:t>
            </a:r>
            <a:endParaRPr kumimoji="0" lang="en-US" altLang="en-US" sz="11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5614" name="Line 53"/>
          <p:cNvSpPr>
            <a:spLocks noChangeShapeType="1"/>
          </p:cNvSpPr>
          <p:nvPr/>
        </p:nvSpPr>
        <p:spPr bwMode="auto">
          <a:xfrm flipH="1">
            <a:off x="3902075" y="2176463"/>
            <a:ext cx="1588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Text Box 54"/>
          <p:cNvSpPr txBox="1">
            <a:spLocks noChangeArrowheads="1"/>
          </p:cNvSpPr>
          <p:nvPr/>
        </p:nvSpPr>
        <p:spPr bwMode="auto">
          <a:xfrm>
            <a:off x="3336925" y="2084389"/>
            <a:ext cx="304800" cy="15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GDP</a:t>
            </a:r>
            <a:endParaRPr kumimoji="0" lang="en-US" altLang="en-US" sz="11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5616" name="Text Box 55"/>
          <p:cNvSpPr txBox="1">
            <a:spLocks noChangeArrowheads="1"/>
          </p:cNvSpPr>
          <p:nvPr/>
        </p:nvSpPr>
        <p:spPr bwMode="auto">
          <a:xfrm>
            <a:off x="2012951" y="2527301"/>
            <a:ext cx="904875" cy="15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CYTOPLASM</a:t>
            </a:r>
            <a:endParaRPr kumimoji="0" lang="en-US" altLang="en-US" sz="11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5617" name="Text Box 56"/>
          <p:cNvSpPr txBox="1">
            <a:spLocks noChangeArrowheads="1"/>
          </p:cNvSpPr>
          <p:nvPr/>
        </p:nvSpPr>
        <p:spPr bwMode="auto">
          <a:xfrm>
            <a:off x="5205413" y="3384551"/>
            <a:ext cx="641350" cy="30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Activated</a:t>
            </a:r>
          </a:p>
          <a:p>
            <a:pPr algn="l">
              <a:lnSpc>
                <a:spcPct val="9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enzyme</a:t>
            </a:r>
            <a:endParaRPr kumimoji="0" lang="en-US" altLang="en-US" sz="11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5618" name="Line 57"/>
          <p:cNvSpPr>
            <a:spLocks noChangeShapeType="1"/>
          </p:cNvSpPr>
          <p:nvPr/>
        </p:nvSpPr>
        <p:spPr bwMode="auto">
          <a:xfrm>
            <a:off x="5418138" y="3716339"/>
            <a:ext cx="4762" cy="174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Text Box 58"/>
          <p:cNvSpPr txBox="1">
            <a:spLocks noChangeArrowheads="1"/>
          </p:cNvSpPr>
          <p:nvPr/>
        </p:nvSpPr>
        <p:spPr bwMode="auto">
          <a:xfrm>
            <a:off x="4486275" y="4391026"/>
            <a:ext cx="304800" cy="15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GTP</a:t>
            </a:r>
            <a:endParaRPr kumimoji="0" lang="en-US" altLang="en-US" sz="11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5620" name="Text Box 59"/>
          <p:cNvSpPr txBox="1">
            <a:spLocks noChangeArrowheads="1"/>
          </p:cNvSpPr>
          <p:nvPr/>
        </p:nvSpPr>
        <p:spPr bwMode="auto">
          <a:xfrm>
            <a:off x="4722814" y="5216526"/>
            <a:ext cx="1209675" cy="15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Cellular response</a:t>
            </a:r>
            <a:endParaRPr kumimoji="0" lang="en-US" altLang="en-US" sz="11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5621" name="Text Box 60"/>
          <p:cNvSpPr txBox="1">
            <a:spLocks noChangeArrowheads="1"/>
          </p:cNvSpPr>
          <p:nvPr/>
        </p:nvSpPr>
        <p:spPr bwMode="auto">
          <a:xfrm>
            <a:off x="7772400" y="4489451"/>
            <a:ext cx="304800" cy="15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GDP</a:t>
            </a:r>
            <a:endParaRPr kumimoji="0" lang="en-US" altLang="en-US" sz="11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5622" name="Text Box 61"/>
          <p:cNvSpPr txBox="1">
            <a:spLocks noChangeArrowheads="1"/>
          </p:cNvSpPr>
          <p:nvPr/>
        </p:nvSpPr>
        <p:spPr bwMode="auto">
          <a:xfrm>
            <a:off x="8640763" y="4725989"/>
            <a:ext cx="101600" cy="15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P</a:t>
            </a:r>
            <a:endParaRPr kumimoji="0" lang="en-US" altLang="en-US" sz="11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5623" name="Text Box 62"/>
          <p:cNvSpPr txBox="1">
            <a:spLocks noChangeArrowheads="1"/>
          </p:cNvSpPr>
          <p:nvPr/>
        </p:nvSpPr>
        <p:spPr bwMode="auto">
          <a:xfrm>
            <a:off x="8759825" y="4797425"/>
            <a:ext cx="50800" cy="12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900" b="1">
                <a:ea typeface="ヒラギノ角ゴ Pro W3" pitchFamily="48" charset="-128"/>
              </a:rPr>
              <a:t>i</a:t>
            </a:r>
            <a:endParaRPr kumimoji="0" lang="en-US" altLang="en-US" sz="11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5624" name="Text Box 63"/>
          <p:cNvSpPr txBox="1">
            <a:spLocks noChangeArrowheads="1"/>
          </p:cNvSpPr>
          <p:nvPr/>
        </p:nvSpPr>
        <p:spPr bwMode="auto">
          <a:xfrm>
            <a:off x="6221413" y="1143001"/>
            <a:ext cx="641350" cy="30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Activated</a:t>
            </a:r>
          </a:p>
          <a:p>
            <a:pPr algn="l">
              <a:lnSpc>
                <a:spcPct val="9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receptor</a:t>
            </a:r>
            <a:endParaRPr kumimoji="0" lang="en-US" altLang="en-US" sz="11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5625" name="Text Box 64"/>
          <p:cNvSpPr txBox="1">
            <a:spLocks noChangeArrowheads="1"/>
          </p:cNvSpPr>
          <p:nvPr/>
        </p:nvSpPr>
        <p:spPr bwMode="auto">
          <a:xfrm>
            <a:off x="6750050" y="2343151"/>
            <a:ext cx="304800" cy="15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GDP</a:t>
            </a:r>
            <a:endParaRPr kumimoji="0" lang="en-US" altLang="en-US" sz="11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5626" name="Text Box 65"/>
          <p:cNvSpPr txBox="1">
            <a:spLocks noChangeArrowheads="1"/>
          </p:cNvSpPr>
          <p:nvPr/>
        </p:nvSpPr>
        <p:spPr bwMode="auto">
          <a:xfrm>
            <a:off x="7775575" y="2339976"/>
            <a:ext cx="304800" cy="15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GTP</a:t>
            </a:r>
            <a:endParaRPr kumimoji="0" lang="en-US" altLang="en-US" sz="11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5627" name="Line 66"/>
          <p:cNvSpPr>
            <a:spLocks noChangeShapeType="1"/>
          </p:cNvSpPr>
          <p:nvPr/>
        </p:nvSpPr>
        <p:spPr bwMode="auto">
          <a:xfrm>
            <a:off x="6489700" y="1479550"/>
            <a:ext cx="355600" cy="209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8" name="Text Box 67"/>
          <p:cNvSpPr txBox="1">
            <a:spLocks noChangeArrowheads="1"/>
          </p:cNvSpPr>
          <p:nvPr/>
        </p:nvSpPr>
        <p:spPr bwMode="auto">
          <a:xfrm>
            <a:off x="7453313" y="1123951"/>
            <a:ext cx="1327150" cy="15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Signaling molecule</a:t>
            </a:r>
            <a:endParaRPr kumimoji="0" lang="en-US" altLang="en-US" sz="11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5629" name="Line 68"/>
          <p:cNvSpPr>
            <a:spLocks noChangeShapeType="1"/>
          </p:cNvSpPr>
          <p:nvPr/>
        </p:nvSpPr>
        <p:spPr bwMode="auto">
          <a:xfrm flipV="1">
            <a:off x="7226300" y="1200150"/>
            <a:ext cx="215900" cy="120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0" name="Text Box 69"/>
          <p:cNvSpPr txBox="1">
            <a:spLocks noChangeArrowheads="1"/>
          </p:cNvSpPr>
          <p:nvPr/>
        </p:nvSpPr>
        <p:spPr bwMode="auto">
          <a:xfrm>
            <a:off x="9415463" y="1009651"/>
            <a:ext cx="527050" cy="30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Inactive</a:t>
            </a:r>
          </a:p>
          <a:p>
            <a:pPr algn="l">
              <a:lnSpc>
                <a:spcPct val="9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enzyme</a:t>
            </a:r>
            <a:endParaRPr kumimoji="0" lang="en-US" altLang="en-US" sz="11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5631" name="Line 70"/>
          <p:cNvSpPr>
            <a:spLocks noChangeShapeType="1"/>
          </p:cNvSpPr>
          <p:nvPr/>
        </p:nvSpPr>
        <p:spPr bwMode="auto">
          <a:xfrm>
            <a:off x="9632950" y="1320800"/>
            <a:ext cx="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2" name="Text Box 71"/>
          <p:cNvSpPr txBox="1">
            <a:spLocks noChangeArrowheads="1"/>
          </p:cNvSpPr>
          <p:nvPr/>
        </p:nvSpPr>
        <p:spPr bwMode="auto">
          <a:xfrm>
            <a:off x="1903414" y="2897189"/>
            <a:ext cx="79375" cy="15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100" b="1">
                <a:solidFill>
                  <a:schemeClr val="bg1"/>
                </a:solidFill>
                <a:ea typeface="ヒラギノ角ゴ Pro W3" pitchFamily="48" charset="-128"/>
              </a:rPr>
              <a:t>1</a:t>
            </a:r>
            <a:endParaRPr kumimoji="0" lang="en-US" altLang="en-US" sz="11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5633" name="Text Box 72"/>
          <p:cNvSpPr txBox="1">
            <a:spLocks noChangeArrowheads="1"/>
          </p:cNvSpPr>
          <p:nvPr/>
        </p:nvSpPr>
        <p:spPr bwMode="auto">
          <a:xfrm>
            <a:off x="6170614" y="2890839"/>
            <a:ext cx="79375" cy="15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100" b="1">
                <a:solidFill>
                  <a:schemeClr val="bg1"/>
                </a:solidFill>
                <a:ea typeface="ヒラギノ角ゴ Pro W3" pitchFamily="48" charset="-128"/>
              </a:rPr>
              <a:t>2</a:t>
            </a:r>
            <a:endParaRPr kumimoji="0" lang="en-US" altLang="en-US" sz="11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5634" name="Text Box 73"/>
          <p:cNvSpPr txBox="1">
            <a:spLocks noChangeArrowheads="1"/>
          </p:cNvSpPr>
          <p:nvPr/>
        </p:nvSpPr>
        <p:spPr bwMode="auto">
          <a:xfrm>
            <a:off x="1905001" y="5649914"/>
            <a:ext cx="79375" cy="15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100" b="1">
                <a:solidFill>
                  <a:schemeClr val="bg1"/>
                </a:solidFill>
                <a:ea typeface="ヒラギノ角ゴ Pro W3" pitchFamily="48" charset="-128"/>
              </a:rPr>
              <a:t>3</a:t>
            </a:r>
            <a:endParaRPr kumimoji="0" lang="en-US" altLang="en-US" sz="11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5635" name="Text Box 74"/>
          <p:cNvSpPr txBox="1">
            <a:spLocks noChangeArrowheads="1"/>
          </p:cNvSpPr>
          <p:nvPr/>
        </p:nvSpPr>
        <p:spPr bwMode="auto">
          <a:xfrm>
            <a:off x="6154739" y="5646739"/>
            <a:ext cx="79375" cy="15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100" b="1">
                <a:solidFill>
                  <a:schemeClr val="bg1"/>
                </a:solidFill>
                <a:ea typeface="ヒラギノ角ゴ Pro W3" pitchFamily="48" charset="-128"/>
              </a:rPr>
              <a:t>4</a:t>
            </a:r>
            <a:endParaRPr kumimoji="0" lang="en-US" altLang="en-US" sz="11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229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Evolutionary Process From Prokaryotes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Bacteria communicate and cooperate through </a:t>
            </a:r>
            <a:r>
              <a:rPr lang="en-US" b="1" dirty="0" smtClean="0"/>
              <a:t>quorum sensing </a:t>
            </a:r>
            <a:r>
              <a:rPr lang="en-US" dirty="0" smtClean="0"/>
              <a:t>to tell other bacteria how crowded the environment is</a:t>
            </a:r>
            <a:endParaRPr lang="en-US" b="1" dirty="0"/>
          </a:p>
        </p:txBody>
      </p:sp>
      <p:pic>
        <p:nvPicPr>
          <p:cNvPr id="1026" name="Picture 2" descr="http://www.agr.kyushu-u.ac.jp/lab/microbt/Research/Quorum%20sensing%20fig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231" y="2727498"/>
            <a:ext cx="6679338" cy="358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15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Ligand-gated ion channel</a:t>
            </a:r>
            <a:endParaRPr lang="en-US" dirty="0"/>
          </a:p>
        </p:txBody>
      </p:sp>
      <p:sp>
        <p:nvSpPr>
          <p:cNvPr id="14643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plasma membrane receptor acts as a “</a:t>
            </a:r>
            <a:r>
              <a:rPr lang="en-US" altLang="ja-JP" dirty="0" smtClean="0"/>
              <a:t>gate” for ions when the receptor changes shape</a:t>
            </a:r>
          </a:p>
          <a:p>
            <a:r>
              <a:rPr lang="en-US" dirty="0" smtClean="0"/>
              <a:t>When a signal molecule binds as a ligand to the receptor, the gate allows specific ions, such as Na</a:t>
            </a:r>
            <a:r>
              <a:rPr lang="en-US" baseline="30000" dirty="0" smtClean="0"/>
              <a:t>+</a:t>
            </a:r>
            <a:r>
              <a:rPr lang="en-US" dirty="0" smtClean="0"/>
              <a:t> or Ca</a:t>
            </a:r>
            <a:r>
              <a:rPr lang="en-US" baseline="30000" dirty="0" smtClean="0"/>
              <a:t>2+</a:t>
            </a:r>
            <a:r>
              <a:rPr lang="en-US" dirty="0" smtClean="0"/>
              <a:t>, through a channel in the receptor</a:t>
            </a:r>
          </a:p>
          <a:p>
            <a:r>
              <a:rPr lang="en-US" dirty="0" smtClean="0"/>
              <a:t>Ligand-gated ion channels are very important in the nervous system</a:t>
            </a:r>
          </a:p>
          <a:p>
            <a:r>
              <a:rPr lang="en-US" dirty="0" smtClean="0"/>
              <a:t>The diffusion of ions through open channels may trigger an electric signal</a:t>
            </a:r>
          </a:p>
          <a:p>
            <a:r>
              <a:rPr lang="en-US" dirty="0" smtClean="0"/>
              <a:t>When the ligand dissociates from the receptor, the gate closes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2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6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6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6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6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6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6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704" y="807720"/>
            <a:ext cx="8546592" cy="524256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5.22-s3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524000" y="6483732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54939" y="1350180"/>
            <a:ext cx="873637" cy="7694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Signaling</a:t>
            </a:r>
          </a:p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molecule</a:t>
            </a:r>
          </a:p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(ligand)</a:t>
            </a:r>
          </a:p>
        </p:txBody>
      </p:sp>
      <p:sp>
        <p:nvSpPr>
          <p:cNvPr id="8" name="Rectangle 7"/>
          <p:cNvSpPr/>
          <p:nvPr/>
        </p:nvSpPr>
        <p:spPr>
          <a:xfrm>
            <a:off x="3654043" y="997754"/>
            <a:ext cx="605935" cy="512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Gate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closed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0272" y="1161708"/>
            <a:ext cx="399148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78754" y="3210624"/>
            <a:ext cx="1972399" cy="512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Ligand-gated</a:t>
            </a:r>
          </a:p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ion channel receptor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39745" y="3152008"/>
            <a:ext cx="1043299" cy="512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Plasma</a:t>
            </a:r>
          </a:p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membrane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39080" y="894913"/>
            <a:ext cx="990528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Gate open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56539" y="2988037"/>
            <a:ext cx="863057" cy="512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Cellular</a:t>
            </a:r>
          </a:p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response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80348" y="4199399"/>
            <a:ext cx="1110753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Gate closed</a:t>
            </a:r>
          </a:p>
        </p:txBody>
      </p:sp>
      <p:sp>
        <p:nvSpPr>
          <p:cNvPr id="3" name="Freeform 2"/>
          <p:cNvSpPr/>
          <p:nvPr/>
        </p:nvSpPr>
        <p:spPr>
          <a:xfrm>
            <a:off x="6088856" y="4445794"/>
            <a:ext cx="376238" cy="500062"/>
          </a:xfrm>
          <a:custGeom>
            <a:avLst/>
            <a:gdLst>
              <a:gd name="connsiteX0" fmla="*/ 0 w 376238"/>
              <a:gd name="connsiteY0" fmla="*/ 500062 h 500062"/>
              <a:gd name="connsiteX1" fmla="*/ 376238 w 376238"/>
              <a:gd name="connsiteY1" fmla="*/ 0 h 50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6238" h="500062">
                <a:moveTo>
                  <a:pt x="0" y="500062"/>
                </a:moveTo>
                <a:lnTo>
                  <a:pt x="376238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588251" y="1155700"/>
            <a:ext cx="257175" cy="279400"/>
          </a:xfrm>
          <a:custGeom>
            <a:avLst/>
            <a:gdLst>
              <a:gd name="connsiteX0" fmla="*/ 0 w 257175"/>
              <a:gd name="connsiteY0" fmla="*/ 0 h 279400"/>
              <a:gd name="connsiteX1" fmla="*/ 257175 w 257175"/>
              <a:gd name="connsiteY1" fmla="*/ 2794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175" h="279400">
                <a:moveTo>
                  <a:pt x="0" y="0"/>
                </a:moveTo>
                <a:lnTo>
                  <a:pt x="257175" y="27940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443538" y="2745581"/>
            <a:ext cx="164306" cy="426244"/>
          </a:xfrm>
          <a:custGeom>
            <a:avLst/>
            <a:gdLst>
              <a:gd name="connsiteX0" fmla="*/ 164306 w 164306"/>
              <a:gd name="connsiteY0" fmla="*/ 0 h 426244"/>
              <a:gd name="connsiteX1" fmla="*/ 0 w 164306"/>
              <a:gd name="connsiteY1" fmla="*/ 426244 h 42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4306" h="426244">
                <a:moveTo>
                  <a:pt x="164306" y="0"/>
                </a:moveTo>
                <a:lnTo>
                  <a:pt x="0" y="426244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552826" y="2645570"/>
            <a:ext cx="135731" cy="542925"/>
          </a:xfrm>
          <a:custGeom>
            <a:avLst/>
            <a:gdLst>
              <a:gd name="connsiteX0" fmla="*/ 135731 w 135731"/>
              <a:gd name="connsiteY0" fmla="*/ 0 h 542925"/>
              <a:gd name="connsiteX1" fmla="*/ 0 w 135731"/>
              <a:gd name="connsiteY1" fmla="*/ 54292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5731" h="542925">
                <a:moveTo>
                  <a:pt x="135731" y="0"/>
                </a:moveTo>
                <a:lnTo>
                  <a:pt x="0" y="542925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960019" y="1507332"/>
            <a:ext cx="0" cy="404813"/>
          </a:xfrm>
          <a:custGeom>
            <a:avLst/>
            <a:gdLst>
              <a:gd name="connsiteX0" fmla="*/ 0 w 0"/>
              <a:gd name="connsiteY0" fmla="*/ 0 h 404813"/>
              <a:gd name="connsiteX1" fmla="*/ 0 w 0"/>
              <a:gd name="connsiteY1" fmla="*/ 404813 h 4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04813">
                <a:moveTo>
                  <a:pt x="0" y="0"/>
                </a:moveTo>
                <a:lnTo>
                  <a:pt x="0" y="404813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086101" y="1204914"/>
            <a:ext cx="230981" cy="180975"/>
          </a:xfrm>
          <a:custGeom>
            <a:avLst/>
            <a:gdLst>
              <a:gd name="connsiteX0" fmla="*/ 0 w 230981"/>
              <a:gd name="connsiteY0" fmla="*/ 180975 h 180975"/>
              <a:gd name="connsiteX1" fmla="*/ 230981 w 230981"/>
              <a:gd name="connsiteY1" fmla="*/ 0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0981" h="180975">
                <a:moveTo>
                  <a:pt x="0" y="180975"/>
                </a:moveTo>
                <a:lnTo>
                  <a:pt x="230981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28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Intracellular Receptors</a:t>
            </a:r>
          </a:p>
        </p:txBody>
      </p:sp>
      <p:sp>
        <p:nvSpPr>
          <p:cNvPr id="150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Intracellular receptor proteins are found in the cytosol or nucleus of target cells</a:t>
            </a:r>
          </a:p>
          <a:p>
            <a:r>
              <a:rPr lang="en-US" dirty="0" smtClean="0"/>
              <a:t>Small or hydrophobic chemical messengers can readily cross the membrane and activate receptors</a:t>
            </a:r>
          </a:p>
          <a:p>
            <a:r>
              <a:rPr lang="en-US" dirty="0" smtClean="0"/>
              <a:t>Examples of hydrophobic messengers are the steroid and thyroid hormones of animals and nitric oxide (NO) in both plants and animals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524000" y="648970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32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0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0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688" y="204216"/>
            <a:ext cx="3468624" cy="64495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35440" y="248667"/>
            <a:ext cx="1145250" cy="4616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ea typeface="ＭＳ Ｐゴシック" charset="0"/>
              </a:rPr>
              <a:t>Hormone</a:t>
            </a:r>
          </a:p>
          <a:p>
            <a:pPr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ea typeface="ＭＳ Ｐゴシック" charset="0"/>
              </a:rPr>
              <a:t>(aldosterone)</a:t>
            </a:r>
          </a:p>
        </p:txBody>
      </p:sp>
      <p:sp>
        <p:nvSpPr>
          <p:cNvPr id="8" name="Rectangle 7"/>
          <p:cNvSpPr/>
          <p:nvPr/>
        </p:nvSpPr>
        <p:spPr>
          <a:xfrm>
            <a:off x="6767930" y="299467"/>
            <a:ext cx="941733" cy="7309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 eaLnBrk="0" hangingPunct="0">
              <a:lnSpc>
                <a:spcPts val="19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EXTRA-</a:t>
            </a:r>
          </a:p>
          <a:p>
            <a:pPr algn="r" eaLnBrk="0" hangingPunct="0">
              <a:lnSpc>
                <a:spcPts val="19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CELLULAR</a:t>
            </a:r>
          </a:p>
          <a:p>
            <a:pPr algn="r" eaLnBrk="0" hangingPunct="0">
              <a:lnSpc>
                <a:spcPts val="19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FLUID</a:t>
            </a:r>
          </a:p>
        </p:txBody>
      </p:sp>
      <p:sp>
        <p:nvSpPr>
          <p:cNvPr id="9" name="Rectangle 8"/>
          <p:cNvSpPr/>
          <p:nvPr/>
        </p:nvSpPr>
        <p:spPr>
          <a:xfrm>
            <a:off x="4511805" y="1838548"/>
            <a:ext cx="859081" cy="4873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9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Receptor</a:t>
            </a:r>
          </a:p>
          <a:p>
            <a:pPr eaLnBrk="0" hangingPunct="0">
              <a:lnSpc>
                <a:spcPts val="19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protein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01899" y="1595298"/>
            <a:ext cx="1043299" cy="512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Plasma</a:t>
            </a:r>
          </a:p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membrane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21231" y="2398461"/>
            <a:ext cx="971420" cy="7694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Hormone-</a:t>
            </a:r>
          </a:p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receptor</a:t>
            </a:r>
          </a:p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complex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76890" y="4385691"/>
            <a:ext cx="437620" cy="2308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DNA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11206" y="4803075"/>
            <a:ext cx="609141" cy="2308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mRNA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77512" y="5553167"/>
            <a:ext cx="894476" cy="2308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NUCLEUS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58859" y="6364691"/>
            <a:ext cx="1176797" cy="2308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CYTOPLASM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81052" y="5079840"/>
            <a:ext cx="698076" cy="512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New</a:t>
            </a:r>
          </a:p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protein</a:t>
            </a:r>
          </a:p>
        </p:txBody>
      </p:sp>
      <p:sp>
        <p:nvSpPr>
          <p:cNvPr id="2" name="Freeform 1"/>
          <p:cNvSpPr/>
          <p:nvPr/>
        </p:nvSpPr>
        <p:spPr>
          <a:xfrm>
            <a:off x="5364956" y="369095"/>
            <a:ext cx="216694" cy="47625"/>
          </a:xfrm>
          <a:custGeom>
            <a:avLst/>
            <a:gdLst>
              <a:gd name="connsiteX0" fmla="*/ 216694 w 216694"/>
              <a:gd name="connsiteY0" fmla="*/ 47625 h 47625"/>
              <a:gd name="connsiteX1" fmla="*/ 0 w 216694"/>
              <a:gd name="connsiteY1" fmla="*/ 0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6694" h="47625">
                <a:moveTo>
                  <a:pt x="216694" y="47625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427120" y="1588295"/>
            <a:ext cx="130969" cy="123825"/>
          </a:xfrm>
          <a:custGeom>
            <a:avLst/>
            <a:gdLst>
              <a:gd name="connsiteX0" fmla="*/ 0 w 130969"/>
              <a:gd name="connsiteY0" fmla="*/ 123825 h 123825"/>
              <a:gd name="connsiteX1" fmla="*/ 130969 w 130969"/>
              <a:gd name="connsiteY1" fmla="*/ 0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969" h="123825">
                <a:moveTo>
                  <a:pt x="0" y="123825"/>
                </a:moveTo>
                <a:lnTo>
                  <a:pt x="130969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446044" y="2112170"/>
            <a:ext cx="152400" cy="238125"/>
          </a:xfrm>
          <a:custGeom>
            <a:avLst/>
            <a:gdLst>
              <a:gd name="connsiteX0" fmla="*/ 0 w 152400"/>
              <a:gd name="connsiteY0" fmla="*/ 0 h 238125"/>
              <a:gd name="connsiteX1" fmla="*/ 152400 w 152400"/>
              <a:gd name="connsiteY1" fmla="*/ 238125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400" h="238125">
                <a:moveTo>
                  <a:pt x="0" y="0"/>
                </a:moveTo>
                <a:lnTo>
                  <a:pt x="152400" y="238125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6919914" y="5572125"/>
            <a:ext cx="66675" cy="242888"/>
          </a:xfrm>
          <a:custGeom>
            <a:avLst/>
            <a:gdLst>
              <a:gd name="connsiteX0" fmla="*/ 66675 w 66675"/>
              <a:gd name="connsiteY0" fmla="*/ 0 h 242888"/>
              <a:gd name="connsiteX1" fmla="*/ 0 w 66675"/>
              <a:gd name="connsiteY1" fmla="*/ 242888 h 24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75" h="242888">
                <a:moveTo>
                  <a:pt x="66675" y="0"/>
                </a:moveTo>
                <a:lnTo>
                  <a:pt x="0" y="242888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992" y="479499"/>
            <a:ext cx="3877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</a:t>
            </a:r>
            <a:r>
              <a:rPr lang="en-US" b="1" dirty="0" smtClean="0"/>
              <a:t>Hormone secreted into bloodstream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829457" y="1885951"/>
            <a:ext cx="42214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2. </a:t>
            </a:r>
            <a:r>
              <a:rPr lang="en-US" b="1" u="sng" dirty="0" smtClean="0"/>
              <a:t>Certain cells </a:t>
            </a:r>
            <a:r>
              <a:rPr lang="en-US" b="1" dirty="0" smtClean="0"/>
              <a:t>have cytoplasmic receptors</a:t>
            </a:r>
          </a:p>
          <a:p>
            <a:r>
              <a:rPr lang="en-US" b="1" dirty="0" smtClean="0"/>
              <a:t> that bind to the hormone, </a:t>
            </a:r>
          </a:p>
          <a:p>
            <a:r>
              <a:rPr lang="en-US" b="1" dirty="0" smtClean="0"/>
              <a:t>activating the receptor protein</a:t>
            </a: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857092" y="4826107"/>
            <a:ext cx="41937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3. The active form of the receptor enters </a:t>
            </a:r>
          </a:p>
          <a:p>
            <a:r>
              <a:rPr lang="en-US" b="1" dirty="0" smtClean="0"/>
              <a:t>the nucleus, acts as a transcription factor, </a:t>
            </a:r>
          </a:p>
          <a:p>
            <a:r>
              <a:rPr lang="en-US" b="1" dirty="0" smtClean="0"/>
              <a:t>and activates genes that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06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Transduction by Cascades of Molecular Interactions</a:t>
            </a:r>
          </a:p>
        </p:txBody>
      </p:sp>
      <p:sp>
        <p:nvSpPr>
          <p:cNvPr id="1566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Signal transduction usually involves multiple steps</a:t>
            </a:r>
          </a:p>
          <a:p>
            <a:r>
              <a:rPr lang="en-US" dirty="0" smtClean="0"/>
              <a:t>Multistep pathways can </a:t>
            </a:r>
            <a:r>
              <a:rPr lang="en-US" b="1" dirty="0" smtClean="0"/>
              <a:t>amplify a signal</a:t>
            </a:r>
            <a:r>
              <a:rPr lang="en-US" dirty="0" smtClean="0"/>
              <a:t>: A few molecules can produce a large cellular response</a:t>
            </a:r>
          </a:p>
          <a:p>
            <a:r>
              <a:rPr lang="en-US" dirty="0" smtClean="0"/>
              <a:t>Multistep pathways provide more opportunities for </a:t>
            </a:r>
            <a:r>
              <a:rPr lang="en-US" b="1" dirty="0" smtClean="0"/>
              <a:t>coordination and regulation</a:t>
            </a:r>
            <a:r>
              <a:rPr lang="en-US" dirty="0" smtClean="0"/>
              <a:t> of the cellular response than simpler systems do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524000" y="648970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37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6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6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Protein Phosphorylation and </a:t>
            </a:r>
            <a:r>
              <a:rPr lang="en-US" i="1" dirty="0" err="1" smtClean="0"/>
              <a:t>Dephosphorylation</a:t>
            </a:r>
            <a:endParaRPr lang="en-US" i="1" dirty="0" smtClean="0"/>
          </a:p>
        </p:txBody>
      </p:sp>
      <p:sp>
        <p:nvSpPr>
          <p:cNvPr id="1607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Protein kinases</a:t>
            </a:r>
            <a:r>
              <a:rPr lang="en-US" dirty="0" smtClean="0"/>
              <a:t> transfer phosphates from ATP to protein, a process called </a:t>
            </a:r>
            <a:r>
              <a:rPr lang="en-US" u="sng" dirty="0" smtClean="0"/>
              <a:t>phosphorylation</a:t>
            </a:r>
          </a:p>
          <a:p>
            <a:r>
              <a:rPr lang="en-US" dirty="0" smtClean="0"/>
              <a:t>A signaling pathway involving phosphorylation and </a:t>
            </a:r>
            <a:r>
              <a:rPr lang="en-US" dirty="0" err="1" smtClean="0"/>
              <a:t>dephosphorylation</a:t>
            </a:r>
            <a:r>
              <a:rPr lang="en-US" dirty="0" smtClean="0"/>
              <a:t> can be referred to as a </a:t>
            </a:r>
            <a:r>
              <a:rPr lang="en-US" b="1" dirty="0" smtClean="0"/>
              <a:t>phosphorylation cascade</a:t>
            </a:r>
          </a:p>
          <a:p>
            <a:r>
              <a:rPr lang="en-US" dirty="0" smtClean="0"/>
              <a:t>The addition of phosphate groups often changes the form of a protein from inactive to active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524000" y="648970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08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0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0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0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0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04" y="268224"/>
            <a:ext cx="7022592" cy="63215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5.24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524000" y="6483732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46640" y="493784"/>
            <a:ext cx="1734449" cy="2308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750" b="1" dirty="0">
                <a:solidFill>
                  <a:srgbClr val="000000"/>
                </a:solidFill>
                <a:ea typeface="ＭＳ Ｐゴシック" charset="0"/>
              </a:rPr>
              <a:t>Signaling molecule</a:t>
            </a:r>
          </a:p>
        </p:txBody>
      </p:sp>
      <p:sp>
        <p:nvSpPr>
          <p:cNvPr id="8" name="Rectangle 7"/>
          <p:cNvSpPr/>
          <p:nvPr/>
        </p:nvSpPr>
        <p:spPr>
          <a:xfrm>
            <a:off x="5368889" y="1328809"/>
            <a:ext cx="2319096" cy="2308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760" b="1" dirty="0">
                <a:solidFill>
                  <a:srgbClr val="000000"/>
                </a:solidFill>
                <a:ea typeface="ＭＳ Ｐゴシック" charset="0"/>
              </a:rPr>
              <a:t>Activated relay molecule</a:t>
            </a:r>
          </a:p>
        </p:txBody>
      </p:sp>
      <p:sp>
        <p:nvSpPr>
          <p:cNvPr id="9" name="Rectangle 8"/>
          <p:cNvSpPr/>
          <p:nvPr/>
        </p:nvSpPr>
        <p:spPr>
          <a:xfrm>
            <a:off x="3338186" y="1623141"/>
            <a:ext cx="844783" cy="2308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760" b="1" dirty="0">
                <a:solidFill>
                  <a:srgbClr val="000000"/>
                </a:solidFill>
                <a:ea typeface="ＭＳ Ｐゴシック" charset="0"/>
              </a:rPr>
              <a:t>Receptor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04707" y="2100992"/>
            <a:ext cx="59150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550"/>
              </a:lnSpc>
            </a:pPr>
            <a:r>
              <a:rPr lang="en-US" sz="1360" b="1" dirty="0">
                <a:solidFill>
                  <a:srgbClr val="000000"/>
                </a:solidFill>
                <a:ea typeface="ＭＳ Ｐゴシック" charset="0"/>
              </a:rPr>
              <a:t>Inactive</a:t>
            </a:r>
          </a:p>
          <a:p>
            <a:pPr algn="ctr" eaLnBrk="0" hangingPunct="0">
              <a:lnSpc>
                <a:spcPts val="1600"/>
              </a:lnSpc>
            </a:pPr>
            <a:r>
              <a:rPr lang="en-US" sz="1360" b="1" dirty="0">
                <a:solidFill>
                  <a:srgbClr val="000000"/>
                </a:solidFill>
                <a:ea typeface="ＭＳ Ｐゴシック" charset="0"/>
              </a:rPr>
              <a:t>protein</a:t>
            </a:r>
          </a:p>
          <a:p>
            <a:pPr algn="ctr" eaLnBrk="0" hangingPunct="0">
              <a:lnSpc>
                <a:spcPts val="1600"/>
              </a:lnSpc>
            </a:pPr>
            <a:r>
              <a:rPr lang="en-US" sz="1360" b="1" dirty="0">
                <a:solidFill>
                  <a:srgbClr val="000000"/>
                </a:solidFill>
                <a:ea typeface="ＭＳ Ｐゴシック" charset="0"/>
              </a:rPr>
              <a:t>kinase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86078" y="3395667"/>
            <a:ext cx="59150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550"/>
              </a:lnSpc>
            </a:pPr>
            <a:r>
              <a:rPr lang="en-US" sz="1360" b="1" dirty="0">
                <a:solidFill>
                  <a:srgbClr val="000000"/>
                </a:solidFill>
                <a:ea typeface="ＭＳ Ｐゴシック" charset="0"/>
              </a:rPr>
              <a:t>Inactive</a:t>
            </a:r>
          </a:p>
          <a:p>
            <a:pPr algn="ctr" eaLnBrk="0" hangingPunct="0">
              <a:lnSpc>
                <a:spcPts val="1600"/>
              </a:lnSpc>
            </a:pPr>
            <a:r>
              <a:rPr lang="en-US" sz="1360" b="1" dirty="0">
                <a:solidFill>
                  <a:srgbClr val="000000"/>
                </a:solidFill>
                <a:ea typeface="ＭＳ Ｐゴシック" charset="0"/>
              </a:rPr>
              <a:t>protein</a:t>
            </a:r>
          </a:p>
          <a:p>
            <a:pPr algn="ctr" eaLnBrk="0" hangingPunct="0">
              <a:lnSpc>
                <a:spcPts val="1600"/>
              </a:lnSpc>
            </a:pPr>
            <a:r>
              <a:rPr lang="en-US" sz="1360" b="1" dirty="0">
                <a:solidFill>
                  <a:srgbClr val="000000"/>
                </a:solidFill>
                <a:ea typeface="ＭＳ Ｐゴシック" charset="0"/>
              </a:rPr>
              <a:t>kinase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92894" y="2775156"/>
            <a:ext cx="59150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550"/>
              </a:lnSpc>
            </a:pPr>
            <a:r>
              <a:rPr lang="en-US" sz="1360" b="1" dirty="0">
                <a:solidFill>
                  <a:srgbClr val="000000"/>
                </a:solidFill>
                <a:ea typeface="ＭＳ Ｐゴシック" charset="0"/>
              </a:rPr>
              <a:t>Active</a:t>
            </a:r>
          </a:p>
          <a:p>
            <a:pPr algn="ctr" eaLnBrk="0" hangingPunct="0">
              <a:lnSpc>
                <a:spcPts val="1600"/>
              </a:lnSpc>
            </a:pPr>
            <a:r>
              <a:rPr lang="en-US" sz="1360" b="1" dirty="0">
                <a:solidFill>
                  <a:srgbClr val="000000"/>
                </a:solidFill>
                <a:ea typeface="ＭＳ Ｐゴシック" charset="0"/>
              </a:rPr>
              <a:t>protein</a:t>
            </a:r>
          </a:p>
          <a:p>
            <a:pPr algn="ctr" eaLnBrk="0" hangingPunct="0">
              <a:lnSpc>
                <a:spcPts val="1600"/>
              </a:lnSpc>
            </a:pPr>
            <a:r>
              <a:rPr lang="en-US" sz="1360" b="1" dirty="0">
                <a:solidFill>
                  <a:srgbClr val="000000"/>
                </a:solidFill>
                <a:ea typeface="ＭＳ Ｐゴシック" charset="0"/>
              </a:rPr>
              <a:t>kinase 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33808" y="4234865"/>
            <a:ext cx="591508" cy="6027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550"/>
              </a:lnSpc>
            </a:pPr>
            <a:r>
              <a:rPr lang="en-US" sz="1360" b="1" dirty="0">
                <a:solidFill>
                  <a:srgbClr val="000000"/>
                </a:solidFill>
                <a:ea typeface="ＭＳ Ｐゴシック" charset="0"/>
              </a:rPr>
              <a:t>Active</a:t>
            </a:r>
          </a:p>
          <a:p>
            <a:pPr algn="ctr" eaLnBrk="0" hangingPunct="0">
              <a:lnSpc>
                <a:spcPts val="1500"/>
              </a:lnSpc>
            </a:pPr>
            <a:r>
              <a:rPr lang="en-US" sz="1360" b="1" dirty="0">
                <a:solidFill>
                  <a:srgbClr val="000000"/>
                </a:solidFill>
                <a:ea typeface="ＭＳ Ｐゴシック" charset="0"/>
              </a:rPr>
              <a:t>protein</a:t>
            </a:r>
          </a:p>
          <a:p>
            <a:pPr algn="ctr" eaLnBrk="0" hangingPunct="0">
              <a:lnSpc>
                <a:spcPts val="1550"/>
              </a:lnSpc>
            </a:pPr>
            <a:r>
              <a:rPr lang="en-US" sz="1360" b="1" dirty="0">
                <a:solidFill>
                  <a:srgbClr val="000000"/>
                </a:solidFill>
                <a:ea typeface="ＭＳ Ｐゴシック" charset="0"/>
              </a:rPr>
              <a:t>kinase 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52093" y="5036559"/>
            <a:ext cx="572273" cy="4103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550"/>
              </a:lnSpc>
            </a:pPr>
            <a:r>
              <a:rPr lang="en-US" sz="1360" b="1" dirty="0">
                <a:solidFill>
                  <a:srgbClr val="FFFFFF"/>
                </a:solidFill>
                <a:ea typeface="ＭＳ Ｐゴシック" charset="0"/>
              </a:rPr>
              <a:t>Inactive</a:t>
            </a:r>
          </a:p>
          <a:p>
            <a:pPr algn="ctr" eaLnBrk="0" hangingPunct="0">
              <a:lnSpc>
                <a:spcPts val="1600"/>
              </a:lnSpc>
            </a:pPr>
            <a:r>
              <a:rPr lang="en-US" sz="1360" b="1" dirty="0">
                <a:solidFill>
                  <a:srgbClr val="FFFFFF"/>
                </a:solidFill>
                <a:ea typeface="ＭＳ Ｐゴシック" charset="0"/>
              </a:rPr>
              <a:t>protein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175330" y="5700346"/>
            <a:ext cx="529568" cy="4103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550"/>
              </a:lnSpc>
            </a:pPr>
            <a:r>
              <a:rPr lang="en-US" sz="1360" b="1" dirty="0">
                <a:solidFill>
                  <a:srgbClr val="FFFFFF"/>
                </a:solidFill>
                <a:ea typeface="ＭＳ Ｐゴシック" charset="0"/>
              </a:rPr>
              <a:t>Active</a:t>
            </a:r>
          </a:p>
          <a:p>
            <a:pPr algn="ctr" eaLnBrk="0" hangingPunct="0">
              <a:lnSpc>
                <a:spcPts val="1600"/>
              </a:lnSpc>
            </a:pPr>
            <a:r>
              <a:rPr lang="en-US" sz="1360" b="1" dirty="0">
                <a:solidFill>
                  <a:srgbClr val="FFFFFF"/>
                </a:solidFill>
                <a:ea typeface="ＭＳ Ｐゴシック" charset="0"/>
              </a:rPr>
              <a:t>protein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528125" y="5755142"/>
            <a:ext cx="689099" cy="4103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</a:pPr>
            <a:r>
              <a:rPr lang="en-US" sz="1360" b="1" dirty="0">
                <a:solidFill>
                  <a:srgbClr val="000000"/>
                </a:solidFill>
                <a:ea typeface="ＭＳ Ｐゴシック" charset="0"/>
              </a:rPr>
              <a:t>Cellular</a:t>
            </a:r>
          </a:p>
          <a:p>
            <a:pPr algn="ctr" eaLnBrk="0" hangingPunct="0">
              <a:lnSpc>
                <a:spcPts val="1600"/>
              </a:lnSpc>
            </a:pPr>
            <a:r>
              <a:rPr lang="en-US" sz="1360" b="1" dirty="0">
                <a:solidFill>
                  <a:srgbClr val="000000"/>
                </a:solidFill>
                <a:ea typeface="ＭＳ Ｐゴシック" charset="0"/>
              </a:rPr>
              <a:t>response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60307" y="3801473"/>
            <a:ext cx="286938" cy="2051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550"/>
              </a:lnSpc>
            </a:pPr>
            <a:r>
              <a:rPr lang="en-US" sz="1440" b="1" dirty="0">
                <a:solidFill>
                  <a:srgbClr val="000000"/>
                </a:solidFill>
                <a:ea typeface="ＭＳ Ｐゴシック" charset="0"/>
              </a:rPr>
              <a:t>ATP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97095" y="4039991"/>
            <a:ext cx="408765" cy="2051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55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ADP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00531" y="4499568"/>
            <a:ext cx="182742" cy="2051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550"/>
              </a:lnSpc>
            </a:pPr>
            <a:r>
              <a:rPr lang="en-US" sz="1350" b="1" dirty="0">
                <a:solidFill>
                  <a:srgbClr val="000000"/>
                </a:solidFill>
                <a:ea typeface="ＭＳ Ｐゴシック" charset="0"/>
              </a:rPr>
              <a:t>PP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484275" y="4693637"/>
            <a:ext cx="81754" cy="2051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550"/>
              </a:lnSpc>
            </a:pPr>
            <a:r>
              <a:rPr lang="en-US" sz="1200" b="1" dirty="0">
                <a:solidFill>
                  <a:srgbClr val="000000"/>
                </a:solidFill>
                <a:ea typeface="ＭＳ Ｐゴシック" charset="0"/>
              </a:rPr>
              <a:t>P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596419" y="4760311"/>
            <a:ext cx="35266" cy="2051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550"/>
              </a:lnSpc>
            </a:pPr>
            <a:r>
              <a:rPr lang="en-US" sz="1100" b="1" dirty="0" err="1">
                <a:solidFill>
                  <a:srgbClr val="000000"/>
                </a:solidFill>
                <a:ea typeface="ＭＳ Ｐゴシック" charset="0"/>
              </a:rPr>
              <a:t>i</a:t>
            </a:r>
            <a:endParaRPr lang="en-US" sz="11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75317" y="5198675"/>
            <a:ext cx="286938" cy="2051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550"/>
              </a:lnSpc>
            </a:pPr>
            <a:r>
              <a:rPr lang="en-US" sz="1440" b="1" dirty="0">
                <a:solidFill>
                  <a:srgbClr val="000000"/>
                </a:solidFill>
                <a:ea typeface="ＭＳ Ｐゴシック" charset="0"/>
              </a:rPr>
              <a:t>ATP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387084" y="5463594"/>
            <a:ext cx="408765" cy="2051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55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ADP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987447" y="6018534"/>
            <a:ext cx="246862" cy="2051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55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PP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59468" y="6147691"/>
            <a:ext cx="81754" cy="2051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550"/>
              </a:lnSpc>
            </a:pPr>
            <a:r>
              <a:rPr lang="en-US" sz="1200" b="1" dirty="0">
                <a:solidFill>
                  <a:srgbClr val="000000"/>
                </a:solidFill>
                <a:ea typeface="ＭＳ Ｐゴシック" charset="0"/>
              </a:rPr>
              <a:t>P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579063" y="6210928"/>
            <a:ext cx="35266" cy="2051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550"/>
              </a:lnSpc>
            </a:pPr>
            <a:r>
              <a:rPr lang="en-US" sz="1100" b="1" dirty="0" err="1">
                <a:solidFill>
                  <a:srgbClr val="000000"/>
                </a:solidFill>
                <a:ea typeface="ＭＳ Ｐゴシック" charset="0"/>
              </a:rPr>
              <a:t>i</a:t>
            </a:r>
            <a:endParaRPr lang="en-US" sz="11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179361" y="4153217"/>
            <a:ext cx="81754" cy="2051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550"/>
              </a:lnSpc>
            </a:pPr>
            <a:r>
              <a:rPr lang="en-US" sz="1200" b="1" dirty="0">
                <a:solidFill>
                  <a:srgbClr val="000000"/>
                </a:solidFill>
                <a:ea typeface="ＭＳ Ｐゴシック" charset="0"/>
              </a:rPr>
              <a:t>P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890414" y="5477599"/>
            <a:ext cx="81754" cy="2051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550"/>
              </a:lnSpc>
            </a:pPr>
            <a:r>
              <a:rPr lang="en-US" sz="1200" b="1" dirty="0">
                <a:solidFill>
                  <a:srgbClr val="000000"/>
                </a:solidFill>
                <a:ea typeface="ＭＳ Ｐゴシック" charset="0"/>
              </a:rPr>
              <a:t>P</a:t>
            </a:r>
          </a:p>
        </p:txBody>
      </p:sp>
      <p:sp>
        <p:nvSpPr>
          <p:cNvPr id="37" name="Rectangle 36"/>
          <p:cNvSpPr/>
          <p:nvPr/>
        </p:nvSpPr>
        <p:spPr>
          <a:xfrm rot="3208079">
            <a:off x="7506455" y="3442817"/>
            <a:ext cx="2339807" cy="27238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70" b="1" dirty="0">
                <a:solidFill>
                  <a:srgbClr val="000000"/>
                </a:solidFill>
                <a:ea typeface="ＭＳ Ｐゴシック" charset="0"/>
              </a:rPr>
              <a:t>Phosphorylation cascade</a:t>
            </a:r>
          </a:p>
        </p:txBody>
      </p:sp>
      <p:sp>
        <p:nvSpPr>
          <p:cNvPr id="2" name="Freeform 1"/>
          <p:cNvSpPr/>
          <p:nvPr/>
        </p:nvSpPr>
        <p:spPr>
          <a:xfrm>
            <a:off x="4848225" y="585788"/>
            <a:ext cx="280988" cy="0"/>
          </a:xfrm>
          <a:custGeom>
            <a:avLst/>
            <a:gdLst>
              <a:gd name="connsiteX0" fmla="*/ 0 w 280988"/>
              <a:gd name="connsiteY0" fmla="*/ 0 h 0"/>
              <a:gd name="connsiteX1" fmla="*/ 280988 w 28098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988">
                <a:moveTo>
                  <a:pt x="0" y="0"/>
                </a:moveTo>
                <a:lnTo>
                  <a:pt x="280988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948239" y="1476375"/>
            <a:ext cx="371475" cy="419100"/>
          </a:xfrm>
          <a:custGeom>
            <a:avLst/>
            <a:gdLst>
              <a:gd name="connsiteX0" fmla="*/ 0 w 371475"/>
              <a:gd name="connsiteY0" fmla="*/ 419100 h 419100"/>
              <a:gd name="connsiteX1" fmla="*/ 371475 w 371475"/>
              <a:gd name="connsiteY1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1475" h="419100">
                <a:moveTo>
                  <a:pt x="0" y="419100"/>
                </a:moveTo>
                <a:lnTo>
                  <a:pt x="371475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4300539" y="1409701"/>
            <a:ext cx="238125" cy="214313"/>
          </a:xfrm>
          <a:custGeom>
            <a:avLst/>
            <a:gdLst>
              <a:gd name="connsiteX0" fmla="*/ 0 w 238125"/>
              <a:gd name="connsiteY0" fmla="*/ 214313 h 214313"/>
              <a:gd name="connsiteX1" fmla="*/ 238125 w 238125"/>
              <a:gd name="connsiteY1" fmla="*/ 0 h 21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125" h="214313">
                <a:moveTo>
                  <a:pt x="0" y="214313"/>
                </a:moveTo>
                <a:lnTo>
                  <a:pt x="238125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1" name="Right Brace 20"/>
          <p:cNvSpPr/>
          <p:nvPr/>
        </p:nvSpPr>
        <p:spPr bwMode="auto">
          <a:xfrm rot="19403030">
            <a:off x="8449542" y="2204630"/>
            <a:ext cx="188537" cy="3054196"/>
          </a:xfrm>
          <a:prstGeom prst="rightBrace">
            <a:avLst>
              <a:gd name="adj1" fmla="val 27573"/>
              <a:gd name="adj2" fmla="val 4877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n>
                <a:solidFill>
                  <a:srgbClr val="FFFFFF"/>
                </a:solidFill>
              </a:ln>
              <a:noFill/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89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Protein phosphatases</a:t>
            </a:r>
            <a:r>
              <a:rPr lang="en-US" dirty="0" smtClean="0"/>
              <a:t> remove the phosphates from proteins, a process called </a:t>
            </a:r>
            <a:r>
              <a:rPr lang="en-US" u="sng" dirty="0" err="1" smtClean="0"/>
              <a:t>dephosphorylation</a:t>
            </a:r>
            <a:endParaRPr lang="en-US" u="sng" dirty="0" smtClean="0"/>
          </a:p>
          <a:p>
            <a:r>
              <a:rPr lang="en-US" dirty="0" smtClean="0"/>
              <a:t>Phosphatases provide a mechanism for turning off the signal transduction pathway</a:t>
            </a:r>
          </a:p>
          <a:p>
            <a:r>
              <a:rPr lang="en-US" dirty="0" smtClean="0"/>
              <a:t>They also make protein kinases available for reuse, enabling the cell to respond to the signal again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524000" y="6489701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7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Small Molecules and Ions as Second Messengers</a:t>
            </a:r>
          </a:p>
        </p:txBody>
      </p:sp>
      <p:sp>
        <p:nvSpPr>
          <p:cNvPr id="1669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ligand</a:t>
            </a:r>
            <a:r>
              <a:rPr lang="en-US" dirty="0" smtClean="0"/>
              <a:t> </a:t>
            </a:r>
            <a:r>
              <a:rPr lang="en-US" dirty="0" smtClean="0"/>
              <a:t>that binds to the receptor is a pathway</a:t>
            </a:r>
            <a:r>
              <a:rPr lang="en-CA" altLang="en-CA" dirty="0" smtClean="0"/>
              <a:t>’</a:t>
            </a:r>
            <a:r>
              <a:rPr lang="en-US" altLang="ja-JP" dirty="0" smtClean="0"/>
              <a:t>s “first messenger”</a:t>
            </a:r>
          </a:p>
          <a:p>
            <a:r>
              <a:rPr lang="en-US" b="1" dirty="0" smtClean="0"/>
              <a:t>Second messengers</a:t>
            </a:r>
            <a:r>
              <a:rPr lang="en-US" dirty="0" smtClean="0"/>
              <a:t> are small, </a:t>
            </a:r>
            <a:r>
              <a:rPr lang="en-US" dirty="0" err="1" smtClean="0"/>
              <a:t>nonprotein</a:t>
            </a:r>
            <a:r>
              <a:rPr lang="en-US" dirty="0" smtClean="0"/>
              <a:t>, water-soluble molecules or ions that spread throughout a cell by diffusion</a:t>
            </a:r>
          </a:p>
          <a:p>
            <a:r>
              <a:rPr lang="en-US" dirty="0" smtClean="0"/>
              <a:t>Cyclic AMP and calcium ions are common second messengers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524000" y="648970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28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6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6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6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Cyclic AMP </a:t>
            </a:r>
            <a:r>
              <a:rPr lang="en-US" dirty="0" smtClean="0"/>
              <a:t>(</a:t>
            </a:r>
            <a:r>
              <a:rPr lang="en-US" b="1" dirty="0" err="1" smtClean="0"/>
              <a:t>cAMP</a:t>
            </a:r>
            <a:r>
              <a:rPr lang="en-US" dirty="0" smtClean="0"/>
              <a:t>) is one of the most widely used second messengers</a:t>
            </a:r>
          </a:p>
          <a:p>
            <a:r>
              <a:rPr lang="en-US" dirty="0" smtClean="0"/>
              <a:t>Adenylyl </a:t>
            </a:r>
            <a:r>
              <a:rPr lang="en-US" dirty="0" err="1" smtClean="0"/>
              <a:t>cyclase</a:t>
            </a:r>
            <a:r>
              <a:rPr lang="en-US" dirty="0" smtClean="0"/>
              <a:t>, an enzyme in the plasma membrane, rapidly converts ATP to </a:t>
            </a:r>
            <a:r>
              <a:rPr lang="en-US" dirty="0" err="1" smtClean="0"/>
              <a:t>cAMP</a:t>
            </a:r>
            <a:r>
              <a:rPr lang="en-US" dirty="0" smtClean="0"/>
              <a:t> in response to a number of extracellular signals</a:t>
            </a:r>
          </a:p>
          <a:p>
            <a:r>
              <a:rPr lang="en-US" dirty="0" smtClean="0"/>
              <a:t>The immediate effect of </a:t>
            </a:r>
            <a:r>
              <a:rPr lang="en-US" dirty="0" err="1" smtClean="0"/>
              <a:t>cAMP</a:t>
            </a:r>
            <a:r>
              <a:rPr lang="en-US" dirty="0" smtClean="0"/>
              <a:t> is usually the activation of protein kinase A, which then phosphorylates a variety of other proteins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524000" y="6489701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0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8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8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8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8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85344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Local Signaling</a:t>
            </a:r>
            <a:endParaRPr lang="en-US" altLang="en-US" b="0" dirty="0" smtClean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728788" y="1212851"/>
            <a:ext cx="8534400" cy="388937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Cells in a multicellular organism communicate by chemical messengers</a:t>
            </a:r>
          </a:p>
          <a:p>
            <a:pPr eaLnBrk="1" hangingPunct="1"/>
            <a:r>
              <a:rPr lang="en-US" altLang="en-US" dirty="0" smtClean="0"/>
              <a:t>In one type of local signaling, cells communicate by direct contact, or cell-cell recognition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1828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1828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738313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0" lang="en-US" altLang="en-US" sz="1100">
                <a:solidFill>
                  <a:srgbClr val="000000"/>
                </a:solidFill>
                <a:latin typeface="Times New Roman" panose="02020603050405020304" pitchFamily="18" charset="0"/>
              </a:rPr>
              <a:t>Copyright © 2008 Pearson Education, Inc., publishing as Pearson Benjamin Cummings</a:t>
            </a:r>
          </a:p>
        </p:txBody>
      </p:sp>
      <p:pic>
        <p:nvPicPr>
          <p:cNvPr id="14338" name="Picture 2" descr="Image result for cell to cell communi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634" y="3286596"/>
            <a:ext cx="6018819" cy="285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16" y="268224"/>
            <a:ext cx="6601968" cy="63215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5.25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524000" y="6483732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53162" y="354326"/>
            <a:ext cx="1925207" cy="7566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950"/>
              </a:lnSpc>
            </a:pPr>
            <a:r>
              <a:rPr lang="en-US" sz="1750" b="1" dirty="0">
                <a:solidFill>
                  <a:srgbClr val="000000"/>
                </a:solidFill>
                <a:ea typeface="ＭＳ Ｐゴシック" charset="0"/>
              </a:rPr>
              <a:t>First messenger</a:t>
            </a:r>
          </a:p>
          <a:p>
            <a:pPr eaLnBrk="0" hangingPunct="0">
              <a:lnSpc>
                <a:spcPts val="1930"/>
              </a:lnSpc>
            </a:pPr>
            <a:r>
              <a:rPr lang="en-US" sz="1750" b="1" dirty="0">
                <a:solidFill>
                  <a:srgbClr val="000000"/>
                </a:solidFill>
                <a:ea typeface="ＭＳ Ｐゴシック" charset="0"/>
              </a:rPr>
              <a:t>(signaling molecule</a:t>
            </a:r>
          </a:p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ea typeface="ＭＳ Ｐゴシック" charset="0"/>
              </a:rPr>
              <a:t>such as epinephrine)</a:t>
            </a:r>
          </a:p>
        </p:txBody>
      </p:sp>
      <p:sp>
        <p:nvSpPr>
          <p:cNvPr id="9" name="Rectangle 8"/>
          <p:cNvSpPr/>
          <p:nvPr/>
        </p:nvSpPr>
        <p:spPr>
          <a:xfrm>
            <a:off x="5598944" y="1349508"/>
            <a:ext cx="874535" cy="2693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50" b="1" dirty="0">
                <a:solidFill>
                  <a:srgbClr val="000000"/>
                </a:solidFill>
                <a:ea typeface="ＭＳ Ｐゴシック" charset="0"/>
              </a:rPr>
              <a:t>G protein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50626" y="2560607"/>
            <a:ext cx="372410" cy="2693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50" b="1" dirty="0">
                <a:solidFill>
                  <a:srgbClr val="000000"/>
                </a:solidFill>
                <a:ea typeface="ＭＳ Ｐゴシック" charset="0"/>
              </a:rPr>
              <a:t>GTP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35525" y="3274979"/>
            <a:ext cx="358688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3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ATP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35791" y="3682182"/>
            <a:ext cx="546625" cy="2693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50" b="1" dirty="0" err="1">
                <a:solidFill>
                  <a:srgbClr val="000000"/>
                </a:solidFill>
                <a:ea typeface="ＭＳ Ｐゴシック" charset="0"/>
              </a:rPr>
              <a:t>cAMP</a:t>
            </a:r>
            <a:endParaRPr lang="en-US" sz="175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6735" y="3123660"/>
            <a:ext cx="1703800" cy="4873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900"/>
              </a:lnSpc>
            </a:pPr>
            <a:r>
              <a:rPr lang="en-US" sz="1760" b="1" dirty="0">
                <a:solidFill>
                  <a:srgbClr val="000000"/>
                </a:solidFill>
                <a:ea typeface="ＭＳ Ｐゴシック" charset="0"/>
              </a:rPr>
              <a:t>G protein-coupled</a:t>
            </a:r>
          </a:p>
          <a:p>
            <a:pPr eaLnBrk="0" hangingPunct="0">
              <a:lnSpc>
                <a:spcPts val="1900"/>
              </a:lnSpc>
            </a:pPr>
            <a:r>
              <a:rPr lang="en-US" sz="1760" b="1" dirty="0">
                <a:solidFill>
                  <a:srgbClr val="000000"/>
                </a:solidFill>
                <a:ea typeface="ＭＳ Ｐゴシック" charset="0"/>
              </a:rPr>
              <a:t>receptor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021270" y="3557858"/>
            <a:ext cx="1012265" cy="4873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900"/>
              </a:lnSpc>
            </a:pPr>
            <a:r>
              <a:rPr lang="en-US" sz="1760" b="1" dirty="0">
                <a:solidFill>
                  <a:srgbClr val="000000"/>
                </a:solidFill>
                <a:ea typeface="ＭＳ Ｐゴシック" charset="0"/>
              </a:rPr>
              <a:t>Second</a:t>
            </a:r>
          </a:p>
          <a:p>
            <a:pPr eaLnBrk="0" hangingPunct="0">
              <a:lnSpc>
                <a:spcPts val="1900"/>
              </a:lnSpc>
            </a:pPr>
            <a:r>
              <a:rPr lang="en-US" sz="1760" b="1" dirty="0">
                <a:solidFill>
                  <a:srgbClr val="000000"/>
                </a:solidFill>
                <a:ea typeface="ＭＳ Ｐゴシック" charset="0"/>
              </a:rPr>
              <a:t>messenger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91247" y="4465107"/>
            <a:ext cx="806759" cy="4873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900"/>
              </a:lnSpc>
            </a:pPr>
            <a:r>
              <a:rPr lang="en-US" sz="1760" b="1" dirty="0">
                <a:solidFill>
                  <a:srgbClr val="000000"/>
                </a:solidFill>
                <a:ea typeface="ＭＳ Ｐゴシック" charset="0"/>
              </a:rPr>
              <a:t>Protein</a:t>
            </a:r>
          </a:p>
          <a:p>
            <a:pPr eaLnBrk="0" hangingPunct="0">
              <a:lnSpc>
                <a:spcPts val="1900"/>
              </a:lnSpc>
            </a:pPr>
            <a:r>
              <a:rPr lang="en-US" sz="1760" b="1" dirty="0">
                <a:solidFill>
                  <a:srgbClr val="000000"/>
                </a:solidFill>
                <a:ea typeface="ＭＳ Ｐゴシック" charset="0"/>
              </a:rPr>
              <a:t>kinase 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09526" y="5856571"/>
            <a:ext cx="1504514" cy="2436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900"/>
              </a:lnSpc>
            </a:pPr>
            <a:r>
              <a:rPr lang="en-US" sz="1500" b="1" dirty="0">
                <a:solidFill>
                  <a:srgbClr val="000000"/>
                </a:solidFill>
                <a:ea typeface="ＭＳ Ｐゴシック" charset="0"/>
              </a:rPr>
              <a:t>Cellular</a:t>
            </a:r>
            <a:r>
              <a:rPr lang="en-US" sz="1600" b="1" dirty="0">
                <a:solidFill>
                  <a:srgbClr val="000000"/>
                </a:solidFill>
                <a:ea typeface="ＭＳ Ｐゴシック" charset="0"/>
              </a:rPr>
              <a:t> responses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276116" y="908405"/>
            <a:ext cx="827791" cy="512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Adenylyl</a:t>
            </a:r>
          </a:p>
          <a:p>
            <a:pPr eaLnBrk="0" hangingPunct="0">
              <a:lnSpc>
                <a:spcPts val="2000"/>
              </a:lnSpc>
            </a:pPr>
            <a:r>
              <a:rPr lang="en-US" b="1" dirty="0" err="1">
                <a:solidFill>
                  <a:srgbClr val="000000"/>
                </a:solidFill>
                <a:ea typeface="ＭＳ Ｐゴシック" charset="0"/>
              </a:rPr>
              <a:t>cyclase</a:t>
            </a:r>
            <a:endParaRPr lang="en-US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4650581" y="550070"/>
            <a:ext cx="300038" cy="242887"/>
          </a:xfrm>
          <a:custGeom>
            <a:avLst/>
            <a:gdLst>
              <a:gd name="connsiteX0" fmla="*/ 0 w 300038"/>
              <a:gd name="connsiteY0" fmla="*/ 242887 h 242887"/>
              <a:gd name="connsiteX1" fmla="*/ 300038 w 300038"/>
              <a:gd name="connsiteY1" fmla="*/ 0 h 24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0038" h="242887">
                <a:moveTo>
                  <a:pt x="0" y="242887"/>
                </a:moveTo>
                <a:lnTo>
                  <a:pt x="300038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6131719" y="1650206"/>
            <a:ext cx="0" cy="438150"/>
          </a:xfrm>
          <a:custGeom>
            <a:avLst/>
            <a:gdLst>
              <a:gd name="connsiteX0" fmla="*/ 0 w 0"/>
              <a:gd name="connsiteY0" fmla="*/ 438150 h 438150"/>
              <a:gd name="connsiteX1" fmla="*/ 0 w 0"/>
              <a:gd name="connsiteY1" fmla="*/ 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38150">
                <a:moveTo>
                  <a:pt x="0" y="43815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7920039" y="1178719"/>
            <a:ext cx="273843" cy="388144"/>
          </a:xfrm>
          <a:custGeom>
            <a:avLst/>
            <a:gdLst>
              <a:gd name="connsiteX0" fmla="*/ 0 w 273843"/>
              <a:gd name="connsiteY0" fmla="*/ 388144 h 388144"/>
              <a:gd name="connsiteX1" fmla="*/ 273843 w 273843"/>
              <a:gd name="connsiteY1" fmla="*/ 0 h 3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3843" h="388144">
                <a:moveTo>
                  <a:pt x="0" y="388144"/>
                </a:moveTo>
                <a:lnTo>
                  <a:pt x="273843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667626" y="3654425"/>
            <a:ext cx="320675" cy="0"/>
          </a:xfrm>
          <a:custGeom>
            <a:avLst/>
            <a:gdLst>
              <a:gd name="connsiteX0" fmla="*/ 0 w 320675"/>
              <a:gd name="connsiteY0" fmla="*/ 0 h 0"/>
              <a:gd name="connsiteX1" fmla="*/ 320675 w 3206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0675">
                <a:moveTo>
                  <a:pt x="0" y="0"/>
                </a:moveTo>
                <a:lnTo>
                  <a:pt x="320675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54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Response: Regulation of Transcription or Cytoplasmic Activities</a:t>
            </a:r>
          </a:p>
        </p:txBody>
      </p:sp>
      <p:sp>
        <p:nvSpPr>
          <p:cNvPr id="1730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Ultimately, a signal transduction pathway leads to regulation of one or more cellular activities</a:t>
            </a:r>
            <a:endParaRPr lang="en-US" altLang="ja-JP" dirty="0" smtClean="0"/>
          </a:p>
          <a:p>
            <a:r>
              <a:rPr lang="en-US" dirty="0" smtClean="0"/>
              <a:t>The response may occur in the cytoplasm or in the nucleus</a:t>
            </a:r>
          </a:p>
          <a:p>
            <a:r>
              <a:rPr lang="en-US" dirty="0" smtClean="0"/>
              <a:t>Nuclear responses regulate the </a:t>
            </a:r>
            <a:r>
              <a:rPr lang="en-US" u="sng" dirty="0" smtClean="0"/>
              <a:t>synthesis</a:t>
            </a:r>
            <a:r>
              <a:rPr lang="en-US" dirty="0" smtClean="0"/>
              <a:t> of proteins, usually by turning genes on or off </a:t>
            </a:r>
          </a:p>
          <a:p>
            <a:r>
              <a:rPr lang="en-US" dirty="0" smtClean="0"/>
              <a:t>Cytoplasmic responses regulate the </a:t>
            </a:r>
            <a:r>
              <a:rPr lang="en-US" u="sng" dirty="0" smtClean="0"/>
              <a:t>activity</a:t>
            </a:r>
            <a:r>
              <a:rPr lang="en-US" dirty="0" smtClean="0"/>
              <a:t> of proteins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524000" y="648970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5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3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3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3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3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3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3" descr="11_04DirectContact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136525"/>
            <a:ext cx="6413500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15"/>
          <p:cNvSpPr txBox="1">
            <a:spLocks noChangeArrowheads="1"/>
          </p:cNvSpPr>
          <p:nvPr/>
        </p:nvSpPr>
        <p:spPr bwMode="auto">
          <a:xfrm>
            <a:off x="5053013" y="160338"/>
            <a:ext cx="21907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800" b="1">
                <a:ea typeface="ヒラギノ角ゴ Pro W3" pitchFamily="48" charset="-128"/>
              </a:rPr>
              <a:t>Plasma membranes</a:t>
            </a:r>
            <a:endParaRPr kumimoji="0" lang="en-US" altLang="en-US" sz="18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2293" name="Text Box 16"/>
          <p:cNvSpPr txBox="1">
            <a:spLocks noChangeArrowheads="1"/>
          </p:cNvSpPr>
          <p:nvPr/>
        </p:nvSpPr>
        <p:spPr bwMode="auto">
          <a:xfrm>
            <a:off x="3357563" y="2408238"/>
            <a:ext cx="24765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kumimoji="0" lang="en-US" altLang="en-US" sz="1800" b="1">
                <a:ea typeface="ヒラギノ角ゴ Pro W3" pitchFamily="48" charset="-128"/>
              </a:rPr>
              <a:t>Gap junctions</a:t>
            </a:r>
          </a:p>
          <a:p>
            <a:pPr algn="ctr">
              <a:lnSpc>
                <a:spcPct val="90000"/>
              </a:lnSpc>
            </a:pPr>
            <a:r>
              <a:rPr kumimoji="0" lang="en-US" altLang="en-US" sz="1800" b="1">
                <a:ea typeface="ヒラギノ角ゴ Pro W3" pitchFamily="48" charset="-128"/>
              </a:rPr>
              <a:t>between animal cells</a:t>
            </a:r>
            <a:endParaRPr kumimoji="0" lang="en-US" altLang="en-US" sz="18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2294" name="Line 17"/>
          <p:cNvSpPr>
            <a:spLocks noChangeShapeType="1"/>
          </p:cNvSpPr>
          <p:nvPr/>
        </p:nvSpPr>
        <p:spPr bwMode="auto">
          <a:xfrm flipV="1">
            <a:off x="5753100" y="412750"/>
            <a:ext cx="3810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Line 18"/>
          <p:cNvSpPr>
            <a:spLocks noChangeShapeType="1"/>
          </p:cNvSpPr>
          <p:nvPr/>
        </p:nvSpPr>
        <p:spPr bwMode="auto">
          <a:xfrm>
            <a:off x="6134100" y="412750"/>
            <a:ext cx="3429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Text Box 19"/>
          <p:cNvSpPr txBox="1">
            <a:spLocks noChangeArrowheads="1"/>
          </p:cNvSpPr>
          <p:nvPr/>
        </p:nvSpPr>
        <p:spPr bwMode="auto">
          <a:xfrm>
            <a:off x="2932113" y="3132138"/>
            <a:ext cx="22034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800" b="1">
                <a:ea typeface="ヒラギノ角ゴ Pro W3" pitchFamily="48" charset="-128"/>
              </a:rPr>
              <a:t>(a) Cell junctions</a:t>
            </a:r>
            <a:endParaRPr kumimoji="0" lang="en-US" altLang="en-US" sz="18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2297" name="Text Box 20"/>
          <p:cNvSpPr txBox="1">
            <a:spLocks noChangeArrowheads="1"/>
          </p:cNvSpPr>
          <p:nvPr/>
        </p:nvSpPr>
        <p:spPr bwMode="auto">
          <a:xfrm>
            <a:off x="6754813" y="2408238"/>
            <a:ext cx="2171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kumimoji="0" lang="en-US" altLang="en-US" sz="1800" b="1">
                <a:ea typeface="ヒラギノ角ゴ Pro W3" pitchFamily="48" charset="-128"/>
              </a:rPr>
              <a:t>Plasmodesmata</a:t>
            </a:r>
          </a:p>
          <a:p>
            <a:pPr algn="ctr">
              <a:lnSpc>
                <a:spcPct val="90000"/>
              </a:lnSpc>
            </a:pPr>
            <a:r>
              <a:rPr kumimoji="0" lang="en-US" altLang="en-US" sz="1800" b="1">
                <a:ea typeface="ヒラギノ角ゴ Pro W3" pitchFamily="48" charset="-128"/>
              </a:rPr>
              <a:t>between plant cells</a:t>
            </a:r>
            <a:endParaRPr kumimoji="0" lang="en-US" altLang="en-US" sz="18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2298" name="Text Box 21"/>
          <p:cNvSpPr txBox="1">
            <a:spLocks noChangeArrowheads="1"/>
          </p:cNvSpPr>
          <p:nvPr/>
        </p:nvSpPr>
        <p:spPr bwMode="auto">
          <a:xfrm>
            <a:off x="2932113" y="6269038"/>
            <a:ext cx="25590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800" b="1">
                <a:ea typeface="ヒラギノ角ゴ Pro W3" pitchFamily="48" charset="-128"/>
              </a:rPr>
              <a:t>(b) Cell-cell recognition</a:t>
            </a:r>
            <a:endParaRPr kumimoji="0" lang="en-US" altLang="en-US" sz="18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4052" y="4344254"/>
            <a:ext cx="3827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Glycolipds</a:t>
            </a:r>
            <a:r>
              <a:rPr lang="en-US" sz="2400" b="1" dirty="0" smtClean="0"/>
              <a:t> and glycoproteins</a:t>
            </a:r>
          </a:p>
          <a:p>
            <a:r>
              <a:rPr lang="en-US" sz="2400" b="1" dirty="0" smtClean="0"/>
              <a:t>in plasma membrane!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5944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Signaling</a:t>
            </a:r>
            <a:endParaRPr lang="en-US" dirty="0"/>
          </a:p>
        </p:txBody>
      </p:sp>
      <p:sp>
        <p:nvSpPr>
          <p:cNvPr id="12185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many other cases of local signaling, messenger molecules are secreted by a signaling cell</a:t>
            </a:r>
          </a:p>
          <a:p>
            <a:r>
              <a:rPr lang="en-US" dirty="0" smtClean="0"/>
              <a:t>These </a:t>
            </a:r>
            <a:r>
              <a:rPr lang="en-US" b="1" dirty="0" smtClean="0"/>
              <a:t>local regulators </a:t>
            </a:r>
            <a:r>
              <a:rPr lang="en-US" dirty="0" smtClean="0"/>
              <a:t>travel only short distances</a:t>
            </a:r>
          </a:p>
          <a:p>
            <a:r>
              <a:rPr lang="en-US" dirty="0" smtClean="0"/>
              <a:t>Ex:  growth factors, stimulates nearby cells to grow and divide</a:t>
            </a:r>
          </a:p>
          <a:p>
            <a:r>
              <a:rPr lang="en-US" dirty="0" smtClean="0"/>
              <a:t>This is called </a:t>
            </a:r>
            <a:r>
              <a:rPr lang="en-US" b="1" dirty="0" smtClean="0"/>
              <a:t>paracrine signaling </a:t>
            </a:r>
            <a:r>
              <a:rPr lang="en-US" dirty="0" smtClean="0"/>
              <a:t>in animal cells</a:t>
            </a:r>
            <a:endParaRPr lang="en-US" b="1" dirty="0" smtClean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15362" name="Picture 2" descr="Image result for cell to cell communi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295" y="4327992"/>
            <a:ext cx="4029433" cy="239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7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0" y="204216"/>
            <a:ext cx="5059680" cy="644956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5.19-1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524000" y="6483732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2409" y="213170"/>
            <a:ext cx="1766381" cy="3206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500"/>
              </a:lnSpc>
            </a:pPr>
            <a:r>
              <a:rPr lang="en-US" sz="2300" b="1" dirty="0">
                <a:solidFill>
                  <a:srgbClr val="000000"/>
                </a:solidFill>
                <a:ea typeface="ＭＳ Ｐゴシック" charset="0"/>
              </a:rPr>
              <a:t>Local signaling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29887" y="726567"/>
            <a:ext cx="1363450" cy="32060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500"/>
              </a:lnSpc>
            </a:pPr>
            <a:r>
              <a:rPr lang="en-US" sz="2315" b="1" dirty="0">
                <a:solidFill>
                  <a:srgbClr val="000000"/>
                </a:solidFill>
                <a:ea typeface="ＭＳ Ｐゴシック" charset="0"/>
              </a:rPr>
              <a:t>Target cells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04770" y="2915409"/>
            <a:ext cx="1132811" cy="64120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500"/>
              </a:lnSpc>
            </a:pPr>
            <a:r>
              <a:rPr lang="en-US" sz="2300" b="1" dirty="0">
                <a:solidFill>
                  <a:srgbClr val="000000"/>
                </a:solidFill>
                <a:ea typeface="ＭＳ Ｐゴシック" charset="0"/>
              </a:rPr>
              <a:t>Secreting</a:t>
            </a:r>
          </a:p>
          <a:p>
            <a:pPr eaLnBrk="0" hangingPunct="0">
              <a:lnSpc>
                <a:spcPts val="2500"/>
              </a:lnSpc>
            </a:pPr>
            <a:r>
              <a:rPr lang="en-US" sz="2300" b="1" dirty="0">
                <a:solidFill>
                  <a:srgbClr val="000000"/>
                </a:solidFill>
                <a:ea typeface="ＭＳ Ｐゴシック" charset="0"/>
              </a:rPr>
              <a:t>cell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59277" y="4786948"/>
            <a:ext cx="1163267" cy="64120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500"/>
              </a:lnSpc>
            </a:pPr>
            <a:r>
              <a:rPr lang="en-US" sz="2300" b="1" dirty="0">
                <a:solidFill>
                  <a:srgbClr val="000000"/>
                </a:solidFill>
                <a:ea typeface="ＭＳ Ｐゴシック" charset="0"/>
              </a:rPr>
              <a:t>Secretory</a:t>
            </a:r>
          </a:p>
          <a:p>
            <a:pPr eaLnBrk="0" hangingPunct="0">
              <a:lnSpc>
                <a:spcPts val="2500"/>
              </a:lnSpc>
            </a:pPr>
            <a:r>
              <a:rPr lang="en-US" sz="2300" b="1" dirty="0">
                <a:solidFill>
                  <a:srgbClr val="000000"/>
                </a:solidFill>
                <a:ea typeface="ＭＳ Ｐゴシック" charset="0"/>
              </a:rPr>
              <a:t>vesicles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87602" y="5777560"/>
            <a:ext cx="1816716" cy="32060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500"/>
              </a:lnSpc>
            </a:pPr>
            <a:r>
              <a:rPr lang="en-US" sz="2300" b="1" dirty="0">
                <a:solidFill>
                  <a:srgbClr val="000000"/>
                </a:solidFill>
                <a:ea typeface="ＭＳ Ｐゴシック" charset="0"/>
              </a:rPr>
              <a:t>Local regulator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12164" y="6288112"/>
            <a:ext cx="2687210" cy="32060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500"/>
              </a:lnSpc>
            </a:pPr>
            <a:r>
              <a:rPr lang="en-US" sz="2300" b="1" dirty="0">
                <a:solidFill>
                  <a:srgbClr val="000000"/>
                </a:solidFill>
                <a:ea typeface="ＭＳ Ｐゴシック" charset="0"/>
              </a:rPr>
              <a:t>(a) Paracrine signaling</a:t>
            </a:r>
          </a:p>
        </p:txBody>
      </p:sp>
      <p:sp>
        <p:nvSpPr>
          <p:cNvPr id="10" name="Freeform 9"/>
          <p:cNvSpPr/>
          <p:nvPr/>
        </p:nvSpPr>
        <p:spPr>
          <a:xfrm>
            <a:off x="6340476" y="4387850"/>
            <a:ext cx="765175" cy="552450"/>
          </a:xfrm>
          <a:custGeom>
            <a:avLst/>
            <a:gdLst>
              <a:gd name="connsiteX0" fmla="*/ 0 w 765175"/>
              <a:gd name="connsiteY0" fmla="*/ 552450 h 552450"/>
              <a:gd name="connsiteX1" fmla="*/ 765175 w 765175"/>
              <a:gd name="connsiteY1" fmla="*/ 552450 h 552450"/>
              <a:gd name="connsiteX2" fmla="*/ 234950 w 765175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5175" h="552450">
                <a:moveTo>
                  <a:pt x="0" y="552450"/>
                </a:moveTo>
                <a:lnTo>
                  <a:pt x="765175" y="552450"/>
                </a:lnTo>
                <a:lnTo>
                  <a:pt x="23495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264820" y="3343276"/>
            <a:ext cx="409575" cy="371475"/>
          </a:xfrm>
          <a:custGeom>
            <a:avLst/>
            <a:gdLst>
              <a:gd name="connsiteX0" fmla="*/ 0 w 409575"/>
              <a:gd name="connsiteY0" fmla="*/ 0 h 371475"/>
              <a:gd name="connsiteX1" fmla="*/ 409575 w 409575"/>
              <a:gd name="connsiteY1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9575" h="371475">
                <a:moveTo>
                  <a:pt x="0" y="0"/>
                </a:moveTo>
                <a:lnTo>
                  <a:pt x="409575" y="371475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803900" y="1155700"/>
            <a:ext cx="1435100" cy="1022350"/>
          </a:xfrm>
          <a:custGeom>
            <a:avLst/>
            <a:gdLst>
              <a:gd name="connsiteX0" fmla="*/ 0 w 1435100"/>
              <a:gd name="connsiteY0" fmla="*/ 336550 h 1022350"/>
              <a:gd name="connsiteX1" fmla="*/ 1435100 w 1435100"/>
              <a:gd name="connsiteY1" fmla="*/ 0 h 1022350"/>
              <a:gd name="connsiteX2" fmla="*/ 984250 w 1435100"/>
              <a:gd name="connsiteY2" fmla="*/ 1022350 h 102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5100" h="1022350">
                <a:moveTo>
                  <a:pt x="0" y="336550"/>
                </a:moveTo>
                <a:lnTo>
                  <a:pt x="1435100" y="0"/>
                </a:lnTo>
                <a:lnTo>
                  <a:pt x="984250" y="102235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655344" y="5912643"/>
            <a:ext cx="457200" cy="0"/>
          </a:xfrm>
          <a:custGeom>
            <a:avLst/>
            <a:gdLst>
              <a:gd name="connsiteX0" fmla="*/ 0 w 457200"/>
              <a:gd name="connsiteY0" fmla="*/ 0 h 0"/>
              <a:gd name="connsiteX1" fmla="*/ 457200 w 45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3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Signaling</a:t>
            </a:r>
            <a:endParaRPr lang="en-US" dirty="0"/>
          </a:p>
        </p:txBody>
      </p:sp>
      <p:sp>
        <p:nvSpPr>
          <p:cNvPr id="12595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more specialized type of local signaling occurs in the animal nervous system</a:t>
            </a:r>
          </a:p>
          <a:p>
            <a:r>
              <a:rPr lang="en-US" dirty="0" smtClean="0"/>
              <a:t>This is called </a:t>
            </a:r>
            <a:r>
              <a:rPr lang="en-US" b="1" dirty="0" smtClean="0"/>
              <a:t>synaptic signaling</a:t>
            </a:r>
            <a:endParaRPr lang="en-US" dirty="0" smtClean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16386" name="Picture 2" descr="Image result for synap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65" y="296858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31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48" y="204216"/>
            <a:ext cx="5023104" cy="644956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5.19-2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524000" y="6483732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98143" y="198881"/>
            <a:ext cx="1766381" cy="3206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500"/>
              </a:lnSpc>
            </a:pPr>
            <a:r>
              <a:rPr lang="en-US" sz="2300" b="1" dirty="0">
                <a:solidFill>
                  <a:srgbClr val="000000"/>
                </a:solidFill>
                <a:ea typeface="ＭＳ Ｐゴシック" charset="0"/>
              </a:rPr>
              <a:t>Local signaling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7873" y="675354"/>
            <a:ext cx="3433761" cy="6412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500"/>
              </a:lnSpc>
            </a:pPr>
            <a:r>
              <a:rPr lang="en-US" sz="2300" b="1" dirty="0">
                <a:solidFill>
                  <a:srgbClr val="000000"/>
                </a:solidFill>
                <a:ea typeface="ＭＳ Ｐゴシック" charset="0"/>
              </a:rPr>
              <a:t>Electrical signal triggers</a:t>
            </a:r>
          </a:p>
          <a:p>
            <a:pPr eaLnBrk="0" hangingPunct="0">
              <a:lnSpc>
                <a:spcPts val="2500"/>
              </a:lnSpc>
            </a:pPr>
            <a:r>
              <a:rPr lang="en-US" sz="2300" b="1" dirty="0">
                <a:solidFill>
                  <a:srgbClr val="000000"/>
                </a:solidFill>
                <a:ea typeface="ＭＳ Ｐゴシック" charset="0"/>
              </a:rPr>
              <a:t>release of neurotransmitter.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42653" y="1719929"/>
            <a:ext cx="2146934" cy="9618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500"/>
              </a:lnSpc>
            </a:pPr>
            <a:r>
              <a:rPr lang="en-US" sz="2300" b="1" dirty="0">
                <a:solidFill>
                  <a:srgbClr val="000000"/>
                </a:solidFill>
                <a:ea typeface="ＭＳ Ｐゴシック" charset="0"/>
              </a:rPr>
              <a:t>Neurotransmitter</a:t>
            </a:r>
          </a:p>
          <a:p>
            <a:pPr eaLnBrk="0" hangingPunct="0">
              <a:lnSpc>
                <a:spcPts val="2500"/>
              </a:lnSpc>
            </a:pPr>
            <a:r>
              <a:rPr lang="en-US" sz="2300" b="1" dirty="0">
                <a:solidFill>
                  <a:srgbClr val="000000"/>
                </a:solidFill>
                <a:ea typeface="ＭＳ Ｐゴシック" charset="0"/>
              </a:rPr>
              <a:t>diffuses across</a:t>
            </a:r>
          </a:p>
          <a:p>
            <a:pPr eaLnBrk="0" hangingPunct="0">
              <a:lnSpc>
                <a:spcPts val="2500"/>
              </a:lnSpc>
            </a:pPr>
            <a:r>
              <a:rPr lang="en-US" sz="2300" b="1" dirty="0">
                <a:solidFill>
                  <a:srgbClr val="000000"/>
                </a:solidFill>
                <a:ea typeface="ＭＳ Ｐゴシック" charset="0"/>
              </a:rPr>
              <a:t>synapse.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19425" y="5663088"/>
            <a:ext cx="1240276" cy="3206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500"/>
              </a:lnSpc>
            </a:pPr>
            <a:r>
              <a:rPr lang="en-US" sz="2300" b="1" dirty="0">
                <a:solidFill>
                  <a:srgbClr val="000000"/>
                </a:solidFill>
                <a:ea typeface="ＭＳ Ｐゴシック" charset="0"/>
              </a:rPr>
              <a:t>Target cell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24114" y="6285638"/>
            <a:ext cx="2586734" cy="3206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500"/>
              </a:lnSpc>
            </a:pPr>
            <a:r>
              <a:rPr lang="en-US" sz="2300" b="1" dirty="0">
                <a:solidFill>
                  <a:srgbClr val="000000"/>
                </a:solidFill>
                <a:ea typeface="ＭＳ Ｐゴシック" charset="0"/>
              </a:rPr>
              <a:t>(b) Synaptic signaling</a:t>
            </a:r>
          </a:p>
        </p:txBody>
      </p:sp>
      <p:sp>
        <p:nvSpPr>
          <p:cNvPr id="2" name="Freeform 1"/>
          <p:cNvSpPr/>
          <p:nvPr/>
        </p:nvSpPr>
        <p:spPr>
          <a:xfrm>
            <a:off x="4229100" y="1005840"/>
            <a:ext cx="297180" cy="1516380"/>
          </a:xfrm>
          <a:custGeom>
            <a:avLst/>
            <a:gdLst>
              <a:gd name="connsiteX0" fmla="*/ 297180 w 297180"/>
              <a:gd name="connsiteY0" fmla="*/ 0 h 1516380"/>
              <a:gd name="connsiteX1" fmla="*/ 0 w 297180"/>
              <a:gd name="connsiteY1" fmla="*/ 1516380 h 151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7180" h="1516380">
                <a:moveTo>
                  <a:pt x="297180" y="0"/>
                </a:moveTo>
                <a:lnTo>
                  <a:pt x="0" y="151638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530850" y="1917700"/>
            <a:ext cx="508000" cy="2800350"/>
          </a:xfrm>
          <a:custGeom>
            <a:avLst/>
            <a:gdLst>
              <a:gd name="connsiteX0" fmla="*/ 508000 w 508000"/>
              <a:gd name="connsiteY0" fmla="*/ 0 h 2800350"/>
              <a:gd name="connsiteX1" fmla="*/ 0 w 508000"/>
              <a:gd name="connsiteY1" fmla="*/ 2800350 h 28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8000" h="2800350">
                <a:moveTo>
                  <a:pt x="508000" y="0"/>
                </a:moveTo>
                <a:lnTo>
                  <a:pt x="0" y="280035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6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Distance Signaling</a:t>
            </a:r>
            <a:endParaRPr lang="en-US" dirty="0"/>
          </a:p>
        </p:txBody>
      </p:sp>
      <p:sp>
        <p:nvSpPr>
          <p:cNvPr id="13004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long-distance signaling, plants and animals use chemicals called</a:t>
            </a:r>
            <a:r>
              <a:rPr lang="en-US" b="1" dirty="0" smtClean="0"/>
              <a:t> hormones</a:t>
            </a:r>
          </a:p>
          <a:p>
            <a:r>
              <a:rPr lang="en-US" dirty="0" smtClean="0"/>
              <a:t>In hormonal signaling in animals (called endocrine signaling), specialized cells release hormone molecules that travel via the circulatory system</a:t>
            </a:r>
          </a:p>
          <a:p>
            <a:r>
              <a:rPr lang="en-US" dirty="0" smtClean="0"/>
              <a:t>Hormones vary widely in size and shape (proteins!)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8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1496</Words>
  <Application>Microsoft Office PowerPoint</Application>
  <PresentationFormat>Widescreen</PresentationFormat>
  <Paragraphs>343</Paragraphs>
  <Slides>31</Slides>
  <Notes>28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ＭＳ Ｐゴシック</vt:lpstr>
      <vt:lpstr>Arial</vt:lpstr>
      <vt:lpstr>Calibri</vt:lpstr>
      <vt:lpstr>Calibri Light</vt:lpstr>
      <vt:lpstr>Times</vt:lpstr>
      <vt:lpstr>Times New Roman</vt:lpstr>
      <vt:lpstr>ヒラギノ角ゴ Pro W3</vt:lpstr>
      <vt:lpstr>Office Theme</vt:lpstr>
      <vt:lpstr>Cell Communication</vt:lpstr>
      <vt:lpstr>Evolutionary Process From Prokaryotes</vt:lpstr>
      <vt:lpstr>Local Signaling</vt:lpstr>
      <vt:lpstr>PowerPoint Presentation</vt:lpstr>
      <vt:lpstr>Local Signaling</vt:lpstr>
      <vt:lpstr>Figure 5.19-1</vt:lpstr>
      <vt:lpstr>Local Signaling</vt:lpstr>
      <vt:lpstr>Figure 5.19-2</vt:lpstr>
      <vt:lpstr>Long Distance Signaling</vt:lpstr>
      <vt:lpstr>Figure 5.19-3</vt:lpstr>
      <vt:lpstr>The Three Stages of Cell Signaling: A Preview</vt:lpstr>
      <vt:lpstr>Figure 5.20-s1</vt:lpstr>
      <vt:lpstr>Figure 5.20-s2</vt:lpstr>
      <vt:lpstr>Figure 5.20-s3</vt:lpstr>
      <vt:lpstr>Reception</vt:lpstr>
      <vt:lpstr>G Protein-Coupled Receptors</vt:lpstr>
      <vt:lpstr>PowerPoint Presentation</vt:lpstr>
      <vt:lpstr>G Protein-Coupled Receptors </vt:lpstr>
      <vt:lpstr>PowerPoint Presentation</vt:lpstr>
      <vt:lpstr>Ligand-gated ion channel</vt:lpstr>
      <vt:lpstr>Figure 5.22-s3</vt:lpstr>
      <vt:lpstr>Intracellular Receptors</vt:lpstr>
      <vt:lpstr>PowerPoint Presentation</vt:lpstr>
      <vt:lpstr>Transduction by Cascades of Molecular Interactions</vt:lpstr>
      <vt:lpstr>Protein Phosphorylation and Dephosphorylation</vt:lpstr>
      <vt:lpstr>Figure 5.24</vt:lpstr>
      <vt:lpstr>PowerPoint Presentation</vt:lpstr>
      <vt:lpstr>Small Molecules and Ions as Second Messengers</vt:lpstr>
      <vt:lpstr>PowerPoint Presentation</vt:lpstr>
      <vt:lpstr>Figure 5.25</vt:lpstr>
      <vt:lpstr>Response: Regulation of Transcription or Cytoplasmic Activities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sljavon</dc:creator>
  <cp:lastModifiedBy>Susan Javon</cp:lastModifiedBy>
  <cp:revision>16</cp:revision>
  <dcterms:created xsi:type="dcterms:W3CDTF">2016-09-18T13:53:23Z</dcterms:created>
  <dcterms:modified xsi:type="dcterms:W3CDTF">2016-09-20T11:24:41Z</dcterms:modified>
</cp:coreProperties>
</file>