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slideLayouts/slideLayout7.xml" ContentType="application/vnd.openxmlformats-officedocument.presentationml.slideLayout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slideLayouts/slideLayout8.xml" ContentType="application/vnd.openxmlformats-officedocument.presentationml.slideLayout+xml"/>
  <Override PartName="/ppt/theme/theme130.xml" ContentType="application/vnd.openxmlformats-officedocument.theme+xml"/>
  <Override PartName="/ppt/slideLayouts/slideLayout9.xml" ContentType="application/vnd.openxmlformats-officedocument.presentationml.slideLayout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slideLayouts/slideLayout10.xml" ContentType="application/vnd.openxmlformats-officedocument.presentationml.slideLayout+xml"/>
  <Override PartName="/ppt/theme/theme138.xml" ContentType="application/vnd.openxmlformats-officedocument.theme+xml"/>
  <Override PartName="/ppt/slideLayouts/slideLayout11.xml" ContentType="application/vnd.openxmlformats-officedocument.presentationml.slideLayout+xml"/>
  <Override PartName="/ppt/theme/theme139.xml" ContentType="application/vnd.openxmlformats-officedocument.theme+xml"/>
  <Override PartName="/ppt/slideLayouts/slideLayout12.xml" ContentType="application/vnd.openxmlformats-officedocument.presentationml.slideLayout+xml"/>
  <Override PartName="/ppt/theme/theme140.xml" ContentType="application/vnd.openxmlformats-officedocument.theme+xml"/>
  <Override PartName="/ppt/slideLayouts/slideLayout13.xml" ContentType="application/vnd.openxmlformats-officedocument.presentationml.slideLayout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slideLayouts/slideLayout14.xml" ContentType="application/vnd.openxmlformats-officedocument.presentationml.slideLayout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theme/theme172.xml" ContentType="application/vnd.openxmlformats-officedocument.theme+xml"/>
  <Override PartName="/ppt/slideLayouts/slideLayout15.xml" ContentType="application/vnd.openxmlformats-officedocument.presentationml.slideLayout+xml"/>
  <Override PartName="/ppt/theme/theme173.xml" ContentType="application/vnd.openxmlformats-officedocument.theme+xml"/>
  <Override PartName="/ppt/slideLayouts/slideLayout16.xml" ContentType="application/vnd.openxmlformats-officedocument.presentationml.slideLayout+xml"/>
  <Override PartName="/ppt/theme/theme174.xml" ContentType="application/vnd.openxmlformats-officedocument.theme+xml"/>
  <Override PartName="/ppt/slideLayouts/slideLayout17.xml" ContentType="application/vnd.openxmlformats-officedocument.presentationml.slideLayout+xml"/>
  <Override PartName="/ppt/theme/theme175.xml" ContentType="application/vnd.openxmlformats-officedocument.theme+xml"/>
  <Override PartName="/ppt/theme/theme176.xml" ContentType="application/vnd.openxmlformats-officedocument.theme+xml"/>
  <Override PartName="/ppt/theme/theme177.xml" ContentType="application/vnd.openxmlformats-officedocument.theme+xml"/>
  <Override PartName="/ppt/theme/theme178.xml" ContentType="application/vnd.openxmlformats-officedocument.theme+xml"/>
  <Override PartName="/ppt/theme/theme179.xml" ContentType="application/vnd.openxmlformats-officedocument.theme+xml"/>
  <Override PartName="/ppt/theme/theme180.xml" ContentType="application/vnd.openxmlformats-officedocument.theme+xml"/>
  <Override PartName="/ppt/theme/theme181.xml" ContentType="application/vnd.openxmlformats-officedocument.theme+xml"/>
  <Override PartName="/ppt/theme/theme182.xml" ContentType="application/vnd.openxmlformats-officedocument.theme+xml"/>
  <Override PartName="/ppt/theme/theme183.xml" ContentType="application/vnd.openxmlformats-officedocument.theme+xml"/>
  <Override PartName="/ppt/theme/theme184.xml" ContentType="application/vnd.openxmlformats-officedocument.theme+xml"/>
  <Override PartName="/ppt/theme/theme185.xml" ContentType="application/vnd.openxmlformats-officedocument.theme+xml"/>
  <Override PartName="/ppt/theme/theme186.xml" ContentType="application/vnd.openxmlformats-officedocument.theme+xml"/>
  <Override PartName="/ppt/theme/theme187.xml" ContentType="application/vnd.openxmlformats-officedocument.theme+xml"/>
  <Override PartName="/ppt/theme/theme188.xml" ContentType="application/vnd.openxmlformats-officedocument.theme+xml"/>
  <Override PartName="/ppt/theme/theme189.xml" ContentType="application/vnd.openxmlformats-officedocument.theme+xml"/>
  <Override PartName="/ppt/theme/theme190.xml" ContentType="application/vnd.openxmlformats-officedocument.theme+xml"/>
  <Override PartName="/ppt/theme/theme191.xml" ContentType="application/vnd.openxmlformats-officedocument.theme+xml"/>
  <Override PartName="/ppt/theme/theme19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6" r:id="rId144"/>
    <p:sldMasterId id="2147484068" r:id="rId145"/>
    <p:sldMasterId id="2147484070" r:id="rId146"/>
    <p:sldMasterId id="2147484072" r:id="rId147"/>
    <p:sldMasterId id="2147484074" r:id="rId148"/>
    <p:sldMasterId id="2147484076" r:id="rId149"/>
    <p:sldMasterId id="2147484078" r:id="rId150"/>
    <p:sldMasterId id="2147484080" r:id="rId151"/>
    <p:sldMasterId id="2147484082" r:id="rId152"/>
    <p:sldMasterId id="2147484084" r:id="rId153"/>
    <p:sldMasterId id="2147484086" r:id="rId154"/>
    <p:sldMasterId id="2147484088" r:id="rId155"/>
    <p:sldMasterId id="2147484090" r:id="rId156"/>
    <p:sldMasterId id="2147484092" r:id="rId157"/>
    <p:sldMasterId id="2147484094" r:id="rId158"/>
    <p:sldMasterId id="2147484096" r:id="rId159"/>
    <p:sldMasterId id="2147484098" r:id="rId160"/>
    <p:sldMasterId id="2147484100" r:id="rId161"/>
    <p:sldMasterId id="2147484102" r:id="rId162"/>
    <p:sldMasterId id="2147484104" r:id="rId163"/>
    <p:sldMasterId id="2147484106" r:id="rId164"/>
    <p:sldMasterId id="2147484108" r:id="rId165"/>
    <p:sldMasterId id="2147484110" r:id="rId166"/>
    <p:sldMasterId id="2147484112" r:id="rId167"/>
    <p:sldMasterId id="2147484114" r:id="rId168"/>
    <p:sldMasterId id="2147484116" r:id="rId169"/>
    <p:sldMasterId id="2147484118" r:id="rId170"/>
    <p:sldMasterId id="2147484120" r:id="rId171"/>
    <p:sldMasterId id="2147484122" r:id="rId172"/>
    <p:sldMasterId id="2147484124" r:id="rId173"/>
    <p:sldMasterId id="2147484126" r:id="rId174"/>
    <p:sldMasterId id="2147484128" r:id="rId175"/>
    <p:sldMasterId id="2147484130" r:id="rId176"/>
    <p:sldMasterId id="2147484132" r:id="rId177"/>
    <p:sldMasterId id="2147484134" r:id="rId178"/>
    <p:sldMasterId id="2147484136" r:id="rId179"/>
    <p:sldMasterId id="2147484138" r:id="rId180"/>
    <p:sldMasterId id="2147484140" r:id="rId181"/>
    <p:sldMasterId id="2147484142" r:id="rId182"/>
    <p:sldMasterId id="2147484144" r:id="rId183"/>
    <p:sldMasterId id="2147484146" r:id="rId184"/>
    <p:sldMasterId id="2147484148" r:id="rId185"/>
    <p:sldMasterId id="2147484150" r:id="rId186"/>
    <p:sldMasterId id="2147484152" r:id="rId187"/>
    <p:sldMasterId id="2147484154" r:id="rId188"/>
    <p:sldMasterId id="2147484156" r:id="rId189"/>
    <p:sldMasterId id="2147484158" r:id="rId190"/>
  </p:sldMasterIdLst>
  <p:notesMasterIdLst>
    <p:notesMasterId r:id="rId226"/>
  </p:notesMasterIdLst>
  <p:handoutMasterIdLst>
    <p:handoutMasterId r:id="rId227"/>
  </p:handoutMasterIdLst>
  <p:sldIdLst>
    <p:sldId id="256" r:id="rId191"/>
    <p:sldId id="262" r:id="rId192"/>
    <p:sldId id="263" r:id="rId193"/>
    <p:sldId id="264" r:id="rId194"/>
    <p:sldId id="368" r:id="rId195"/>
    <p:sldId id="266" r:id="rId196"/>
    <p:sldId id="267" r:id="rId197"/>
    <p:sldId id="268" r:id="rId198"/>
    <p:sldId id="269" r:id="rId199"/>
    <p:sldId id="371" r:id="rId200"/>
    <p:sldId id="372" r:id="rId201"/>
    <p:sldId id="273" r:id="rId202"/>
    <p:sldId id="277" r:id="rId203"/>
    <p:sldId id="279" r:id="rId204"/>
    <p:sldId id="379" r:id="rId205"/>
    <p:sldId id="380" r:id="rId206"/>
    <p:sldId id="381" r:id="rId207"/>
    <p:sldId id="382" r:id="rId208"/>
    <p:sldId id="281" r:id="rId209"/>
    <p:sldId id="283" r:id="rId210"/>
    <p:sldId id="285" r:id="rId211"/>
    <p:sldId id="287" r:id="rId212"/>
    <p:sldId id="308" r:id="rId213"/>
    <p:sldId id="314" r:id="rId214"/>
    <p:sldId id="321" r:id="rId215"/>
    <p:sldId id="322" r:id="rId216"/>
    <p:sldId id="401" r:id="rId217"/>
    <p:sldId id="362" r:id="rId218"/>
    <p:sldId id="337" r:id="rId219"/>
    <p:sldId id="413" r:id="rId220"/>
    <p:sldId id="414" r:id="rId221"/>
    <p:sldId id="415" r:id="rId222"/>
    <p:sldId id="339" r:id="rId223"/>
    <p:sldId id="340" r:id="rId224"/>
    <p:sldId id="357" r:id="rId225"/>
  </p:sldIdLst>
  <p:sldSz cx="9144000" cy="6858000" type="screen4x3"/>
  <p:notesSz cx="6858000" cy="9144000"/>
  <p:custDataLst>
    <p:tags r:id="rId2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9" clrIdx="0"/>
  <p:cmAuthor id="2" name="Kathleen Fitzpatrick" initials="" lastIdx="1" clrIdx="1"/>
  <p:cmAuthor id="3" name="Sylvia Rebert" initials="SR" lastIdx="1" clrIdx="2"/>
  <p:cmAuthor id="4" name="manjubharkavi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9999FF"/>
    <a:srgbClr val="FFDF79"/>
    <a:srgbClr val="F9D209"/>
    <a:srgbClr val="990066"/>
    <a:srgbClr val="0051A2"/>
    <a:srgbClr val="9D0016"/>
    <a:srgbClr val="F9E33B"/>
    <a:srgbClr val="ABA49A"/>
    <a:srgbClr val="F6C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6" autoAdjust="0"/>
    <p:restoredTop sz="92230" autoAdjust="0"/>
  </p:normalViewPr>
  <p:slideViewPr>
    <p:cSldViewPr snapToGrid="0" showGuides="1">
      <p:cViewPr varScale="1">
        <p:scale>
          <a:sx n="67" d="100"/>
          <a:sy n="67" d="100"/>
        </p:scale>
        <p:origin x="1668" y="60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616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-258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159" Type="http://schemas.openxmlformats.org/officeDocument/2006/relationships/slideMaster" Target="slideMasters/slideMaster159.xml"/><Relationship Id="rId170" Type="http://schemas.openxmlformats.org/officeDocument/2006/relationships/slideMaster" Target="slideMasters/slideMaster170.xml"/><Relationship Id="rId191" Type="http://schemas.openxmlformats.org/officeDocument/2006/relationships/slide" Target="slides/slide1.xml"/><Relationship Id="rId205" Type="http://schemas.openxmlformats.org/officeDocument/2006/relationships/slide" Target="slides/slide15.xml"/><Relationship Id="rId226" Type="http://schemas.openxmlformats.org/officeDocument/2006/relationships/notesMaster" Target="notesMasters/notesMaster1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149" Type="http://schemas.openxmlformats.org/officeDocument/2006/relationships/slideMaster" Target="slideMasters/slideMaster149.xml"/><Relationship Id="rId5" Type="http://schemas.openxmlformats.org/officeDocument/2006/relationships/slideMaster" Target="slideMasters/slideMaster5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181" Type="http://schemas.openxmlformats.org/officeDocument/2006/relationships/slideMaster" Target="slideMasters/slideMaster181.xml"/><Relationship Id="rId216" Type="http://schemas.openxmlformats.org/officeDocument/2006/relationships/slide" Target="slides/slide26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18" Type="http://schemas.openxmlformats.org/officeDocument/2006/relationships/slideMaster" Target="slideMasters/slideMaster118.xml"/><Relationship Id="rId134" Type="http://schemas.openxmlformats.org/officeDocument/2006/relationships/slideMaster" Target="slideMasters/slideMaster134.xml"/><Relationship Id="rId139" Type="http://schemas.openxmlformats.org/officeDocument/2006/relationships/slideMaster" Target="slideMasters/slideMaster139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55" Type="http://schemas.openxmlformats.org/officeDocument/2006/relationships/slideMaster" Target="slideMasters/slideMaster155.xml"/><Relationship Id="rId171" Type="http://schemas.openxmlformats.org/officeDocument/2006/relationships/slideMaster" Target="slideMasters/slideMaster171.xml"/><Relationship Id="rId176" Type="http://schemas.openxmlformats.org/officeDocument/2006/relationships/slideMaster" Target="slideMasters/slideMaster176.xml"/><Relationship Id="rId192" Type="http://schemas.openxmlformats.org/officeDocument/2006/relationships/slide" Target="slides/slide2.xml"/><Relationship Id="rId197" Type="http://schemas.openxmlformats.org/officeDocument/2006/relationships/slide" Target="slides/slide7.xml"/><Relationship Id="rId206" Type="http://schemas.openxmlformats.org/officeDocument/2006/relationships/slide" Target="slides/slide16.xml"/><Relationship Id="rId227" Type="http://schemas.openxmlformats.org/officeDocument/2006/relationships/handoutMaster" Target="handoutMasters/handoutMaster1.xml"/><Relationship Id="rId201" Type="http://schemas.openxmlformats.org/officeDocument/2006/relationships/slide" Target="slides/slide11.xml"/><Relationship Id="rId222" Type="http://schemas.openxmlformats.org/officeDocument/2006/relationships/slide" Target="slides/slide32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24" Type="http://schemas.openxmlformats.org/officeDocument/2006/relationships/slideMaster" Target="slideMasters/slideMaster124.xml"/><Relationship Id="rId129" Type="http://schemas.openxmlformats.org/officeDocument/2006/relationships/slideMaster" Target="slideMasters/slideMaster129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45" Type="http://schemas.openxmlformats.org/officeDocument/2006/relationships/slideMaster" Target="slideMasters/slideMaster145.xml"/><Relationship Id="rId161" Type="http://schemas.openxmlformats.org/officeDocument/2006/relationships/slideMaster" Target="slideMasters/slideMaster161.xml"/><Relationship Id="rId166" Type="http://schemas.openxmlformats.org/officeDocument/2006/relationships/slideMaster" Target="slideMasters/slideMaster166.xml"/><Relationship Id="rId182" Type="http://schemas.openxmlformats.org/officeDocument/2006/relationships/slideMaster" Target="slideMasters/slideMaster182.xml"/><Relationship Id="rId187" Type="http://schemas.openxmlformats.org/officeDocument/2006/relationships/slideMaster" Target="slideMasters/slideMaster187.xml"/><Relationship Id="rId217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22.xml"/><Relationship Id="rId233" Type="http://schemas.openxmlformats.org/officeDocument/2006/relationships/tableStyles" Target="tableStyles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130" Type="http://schemas.openxmlformats.org/officeDocument/2006/relationships/slideMaster" Target="slideMasters/slideMaster130.xml"/><Relationship Id="rId135" Type="http://schemas.openxmlformats.org/officeDocument/2006/relationships/slideMaster" Target="slideMasters/slideMaster135.xml"/><Relationship Id="rId151" Type="http://schemas.openxmlformats.org/officeDocument/2006/relationships/slideMaster" Target="slideMasters/slideMaster151.xml"/><Relationship Id="rId156" Type="http://schemas.openxmlformats.org/officeDocument/2006/relationships/slideMaster" Target="slideMasters/slideMaster156.xml"/><Relationship Id="rId177" Type="http://schemas.openxmlformats.org/officeDocument/2006/relationships/slideMaster" Target="slideMasters/slideMaster177.xml"/><Relationship Id="rId198" Type="http://schemas.openxmlformats.org/officeDocument/2006/relationships/slide" Target="slides/slide8.xml"/><Relationship Id="rId172" Type="http://schemas.openxmlformats.org/officeDocument/2006/relationships/slideMaster" Target="slideMasters/slideMaster172.xml"/><Relationship Id="rId193" Type="http://schemas.openxmlformats.org/officeDocument/2006/relationships/slide" Target="slides/slide3.xml"/><Relationship Id="rId202" Type="http://schemas.openxmlformats.org/officeDocument/2006/relationships/slide" Target="slides/slide12.xml"/><Relationship Id="rId207" Type="http://schemas.openxmlformats.org/officeDocument/2006/relationships/slide" Target="slides/slide17.xml"/><Relationship Id="rId223" Type="http://schemas.openxmlformats.org/officeDocument/2006/relationships/slide" Target="slides/slide33.xml"/><Relationship Id="rId228" Type="http://schemas.openxmlformats.org/officeDocument/2006/relationships/tags" Target="tags/tag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Master" Target="slideMasters/slideMaster188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Master" Target="slideMasters/slideMaster162.xml"/><Relationship Id="rId183" Type="http://schemas.openxmlformats.org/officeDocument/2006/relationships/slideMaster" Target="slideMasters/slideMaster183.xml"/><Relationship Id="rId213" Type="http://schemas.openxmlformats.org/officeDocument/2006/relationships/slide" Target="slides/slide23.xml"/><Relationship Id="rId21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Master" Target="slideMasters/slideMaster178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Master" Target="slideMasters/slideMaster152.xml"/><Relationship Id="rId173" Type="http://schemas.openxmlformats.org/officeDocument/2006/relationships/slideMaster" Target="slideMasters/slideMaster173.xml"/><Relationship Id="rId194" Type="http://schemas.openxmlformats.org/officeDocument/2006/relationships/slide" Target="slides/slide4.xml"/><Relationship Id="rId199" Type="http://schemas.openxmlformats.org/officeDocument/2006/relationships/slide" Target="slides/slide9.xml"/><Relationship Id="rId203" Type="http://schemas.openxmlformats.org/officeDocument/2006/relationships/slide" Target="slides/slide13.xml"/><Relationship Id="rId208" Type="http://schemas.openxmlformats.org/officeDocument/2006/relationships/slide" Target="slides/slide18.xml"/><Relationship Id="rId229" Type="http://schemas.openxmlformats.org/officeDocument/2006/relationships/commentAuthors" Target="commentAuthors.xml"/><Relationship Id="rId19" Type="http://schemas.openxmlformats.org/officeDocument/2006/relationships/slideMaster" Target="slideMasters/slideMaster19.xml"/><Relationship Id="rId224" Type="http://schemas.openxmlformats.org/officeDocument/2006/relationships/slide" Target="slides/slide34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slideMaster" Target="slideMasters/slideMaster163.xml"/><Relationship Id="rId184" Type="http://schemas.openxmlformats.org/officeDocument/2006/relationships/slideMaster" Target="slideMasters/slideMaster184.xml"/><Relationship Id="rId189" Type="http://schemas.openxmlformats.org/officeDocument/2006/relationships/slideMaster" Target="slideMasters/slideMaster189.xml"/><Relationship Id="rId21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4.xml"/><Relationship Id="rId230" Type="http://schemas.openxmlformats.org/officeDocument/2006/relationships/presProps" Target="presProps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Master" Target="slideMasters/slideMaster153.xml"/><Relationship Id="rId174" Type="http://schemas.openxmlformats.org/officeDocument/2006/relationships/slideMaster" Target="slideMasters/slideMaster174.xml"/><Relationship Id="rId179" Type="http://schemas.openxmlformats.org/officeDocument/2006/relationships/slideMaster" Target="slideMasters/slideMaster179.xml"/><Relationship Id="rId195" Type="http://schemas.openxmlformats.org/officeDocument/2006/relationships/slide" Target="slides/slide5.xml"/><Relationship Id="rId209" Type="http://schemas.openxmlformats.org/officeDocument/2006/relationships/slide" Target="slides/slide19.xml"/><Relationship Id="rId190" Type="http://schemas.openxmlformats.org/officeDocument/2006/relationships/slideMaster" Target="slideMasters/slideMaster190.xml"/><Relationship Id="rId204" Type="http://schemas.openxmlformats.org/officeDocument/2006/relationships/slide" Target="slides/slide14.xml"/><Relationship Id="rId220" Type="http://schemas.openxmlformats.org/officeDocument/2006/relationships/slide" Target="slides/slide30.xml"/><Relationship Id="rId225" Type="http://schemas.openxmlformats.org/officeDocument/2006/relationships/slide" Target="slides/slide35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48" Type="http://schemas.openxmlformats.org/officeDocument/2006/relationships/slideMaster" Target="slideMasters/slideMaster148.xml"/><Relationship Id="rId164" Type="http://schemas.openxmlformats.org/officeDocument/2006/relationships/slideMaster" Target="slideMasters/slideMaster164.xml"/><Relationship Id="rId169" Type="http://schemas.openxmlformats.org/officeDocument/2006/relationships/slideMaster" Target="slideMasters/slideMaster169.xml"/><Relationship Id="rId185" Type="http://schemas.openxmlformats.org/officeDocument/2006/relationships/slideMaster" Target="slideMasters/slideMaster18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Master" Target="slideMasters/slideMaster180.xml"/><Relationship Id="rId210" Type="http://schemas.openxmlformats.org/officeDocument/2006/relationships/slide" Target="slides/slide20.xml"/><Relationship Id="rId215" Type="http://schemas.openxmlformats.org/officeDocument/2006/relationships/slide" Target="slides/slide25.xml"/><Relationship Id="rId26" Type="http://schemas.openxmlformats.org/officeDocument/2006/relationships/slideMaster" Target="slideMasters/slideMaster26.xml"/><Relationship Id="rId231" Type="http://schemas.openxmlformats.org/officeDocument/2006/relationships/viewProps" Target="viewProps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54" Type="http://schemas.openxmlformats.org/officeDocument/2006/relationships/slideMaster" Target="slideMasters/slideMaster154.xml"/><Relationship Id="rId175" Type="http://schemas.openxmlformats.org/officeDocument/2006/relationships/slideMaster" Target="slideMasters/slideMaster175.xml"/><Relationship Id="rId196" Type="http://schemas.openxmlformats.org/officeDocument/2006/relationships/slide" Target="slides/slide6.xml"/><Relationship Id="rId200" Type="http://schemas.openxmlformats.org/officeDocument/2006/relationships/slide" Target="slides/slide10.xml"/><Relationship Id="rId16" Type="http://schemas.openxmlformats.org/officeDocument/2006/relationships/slideMaster" Target="slideMasters/slideMaster16.xml"/><Relationship Id="rId221" Type="http://schemas.openxmlformats.org/officeDocument/2006/relationships/slide" Target="slides/slide31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44" Type="http://schemas.openxmlformats.org/officeDocument/2006/relationships/slideMaster" Target="slideMasters/slideMaster144.xml"/><Relationship Id="rId90" Type="http://schemas.openxmlformats.org/officeDocument/2006/relationships/slideMaster" Target="slideMasters/slideMaster90.xml"/><Relationship Id="rId165" Type="http://schemas.openxmlformats.org/officeDocument/2006/relationships/slideMaster" Target="slideMasters/slideMaster165.xml"/><Relationship Id="rId186" Type="http://schemas.openxmlformats.org/officeDocument/2006/relationships/slideMaster" Target="slideMasters/slideMaster186.xml"/><Relationship Id="rId211" Type="http://schemas.openxmlformats.org/officeDocument/2006/relationships/slide" Target="slides/slide21.xml"/><Relationship Id="rId23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3" Type="http://schemas.openxmlformats.org/officeDocument/2006/relationships/slide" Target="slides/slide11.xml"/><Relationship Id="rId7" Type="http://schemas.openxmlformats.org/officeDocument/2006/relationships/slide" Target="slides/slide18.xml"/><Relationship Id="rId2" Type="http://schemas.openxmlformats.org/officeDocument/2006/relationships/slide" Target="slides/slide10.xml"/><Relationship Id="rId1" Type="http://schemas.openxmlformats.org/officeDocument/2006/relationships/slide" Target="slides/slide5.xml"/><Relationship Id="rId6" Type="http://schemas.openxmlformats.org/officeDocument/2006/relationships/slide" Target="slides/slide17.xml"/><Relationship Id="rId11" Type="http://schemas.openxmlformats.org/officeDocument/2006/relationships/slide" Target="slides/slide32.xml"/><Relationship Id="rId5" Type="http://schemas.openxmlformats.org/officeDocument/2006/relationships/slide" Target="slides/slide16.xml"/><Relationship Id="rId10" Type="http://schemas.openxmlformats.org/officeDocument/2006/relationships/slide" Target="slides/slide31.xml"/><Relationship Id="rId4" Type="http://schemas.openxmlformats.org/officeDocument/2006/relationships/slide" Target="slides/slide15.xml"/><Relationship Id="rId9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12-02-2017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C0ED74F-15A1-48FD-8B43-55FEE876D32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0416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Figure 28.5-1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Evolutionary adaptations of roots (part 1: pneumatophores)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Figure 28.5-2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Evolutionary adaptations of roots (part 2: storage roots)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91EF8FEB-8760-48EA-B07D-84553617DAB5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12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5853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0606094D-7258-45BD-90F9-7709D51B4764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13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612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9D0831C8-AE08-449E-ACDB-BB8D054EE235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14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933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Figure 28.7-1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Evolutionary adaptations of leaves (part 1: tendrils)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Figure 28.7-2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Evolutionary adaptations of leaves (part 2: spines)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Figure 28.7-3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Evolutionary adaptations of leaves (part 3: storage leaves)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Figure 28.7-4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Evolutionary adaptations of leaves (part 4: reproductive leaves)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E37B5565-363E-409E-9D90-A2FAA74CA5D0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19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487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307B1927-8A0E-4DF5-BAF3-F1B06990ABD4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2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615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BD8DF876-8DBF-4087-A966-A43FF04BA74A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20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078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373AEB02-E469-4572-BB53-F69C3A5D8293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21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628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CB19BE60-B9A9-4CB3-851F-981F6AE32CCE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22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7504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EC94C1B2-D03A-4025-9B66-3911259CA302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23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1016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E9DED2C5-4463-48AA-A8D6-62E806CBB75F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24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4471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7BFD1BD7-D434-4DE4-BCCE-EA01020DA6EA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25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260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368BA771-11A7-4159-B117-9C52311FADE8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26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2681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Figure 28.13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Primary growth of a typical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eudicot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root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368BA771-11A7-4159-B117-9C52311FADE8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28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960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B70458E8-4B2B-41A7-8DE7-1EC4F9DFB0B0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29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09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79BBCE1D-672D-4E00-B4F7-0FB18F3D0A7E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3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3912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Figure 28.17-1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Leaf anatomy (part 1: cutaway drawing of leaf tissues)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Figure 28.17-2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Leaf anatomy (part 2: surface view of a spiderwort (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Tradescantia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) leaf (LM))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Figure 28.17-3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Leaf anatomy (part 3: cross section of a lilac (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Syringa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leaf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(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LM))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25FE58C0-7AA4-4BB1-81CF-8E925F6A9F05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33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0475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8F38DB8C-B5DD-42E2-8F2D-1EB7DBD45F33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34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91838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B19B9378-FD88-4866-920D-093A49059AA9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35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282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2B1A161B-B87A-4E20-8946-6576618EC289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4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096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28.3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An overview of a flowering plant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D206066E-4C86-4B71-87E6-8069E91E714D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6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16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236F0BA2-72F6-4D1D-9986-E96932F4AE60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7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43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FF1ADAAE-DBD7-457D-BCDB-F347F03E328F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8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307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0" hangingPunct="0"/>
            <a:fld id="{B80B1A38-36B0-40E4-9B40-13AF5D8186F3}" type="slidenum">
              <a:rPr lang="en-US" altLang="en-US">
                <a:latin typeface="Arial" charset="0"/>
                <a:ea typeface="ヒラギノ角ゴ Pro W3" pitchFamily="84" charset="-128"/>
              </a:rPr>
              <a:pPr algn="r" eaLnBrk="0" hangingPunct="0"/>
              <a:t>9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768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>
                <a:solidFill>
                  <a:schemeClr val="bg1"/>
                </a:solidFill>
              </a:rPr>
              <a:t>     © 2016 Pearson Education, Inc.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66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972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921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5834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7056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868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272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334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12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694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866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7.xml"/><Relationship Id="rId1" Type="http://schemas.openxmlformats.org/officeDocument/2006/relationships/slideLayout" Target="../slideLayouts/slideLayout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0.xml"/><Relationship Id="rId1" Type="http://schemas.openxmlformats.org/officeDocument/2006/relationships/slideLayout" Target="../slideLayouts/slideLayout8.xml"/></Relationships>
</file>

<file path=ppt/slideMasters/_rels/slideMaster1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1.xml"/><Relationship Id="rId1" Type="http://schemas.openxmlformats.org/officeDocument/2006/relationships/slideLayout" Target="../slideLayouts/slideLayout9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8.xml"/><Relationship Id="rId1" Type="http://schemas.openxmlformats.org/officeDocument/2006/relationships/slideLayout" Target="../slideLayouts/slideLayout10.xml"/></Relationships>
</file>

<file path=ppt/slideMasters/_rels/slideMaster1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9.xml"/><Relationship Id="rId1" Type="http://schemas.openxmlformats.org/officeDocument/2006/relationships/slideLayout" Target="../slideLayouts/slideLayout11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0.xml"/><Relationship Id="rId1" Type="http://schemas.openxmlformats.org/officeDocument/2006/relationships/slideLayout" Target="../slideLayouts/slideLayout12.xml"/></Relationships>
</file>

<file path=ppt/slideMasters/_rels/slideMaster1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1.xml"/><Relationship Id="rId1" Type="http://schemas.openxmlformats.org/officeDocument/2006/relationships/slideLayout" Target="../slideLayouts/slideLayout13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1.xml"/><Relationship Id="rId1" Type="http://schemas.openxmlformats.org/officeDocument/2006/relationships/slideLayout" Target="../slideLayouts/slideLayout14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9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0.xml"/></Relationships>
</file>

<file path=ppt/slideMasters/_rels/slideMaster1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slideMasters/_rels/slideMaster1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2.xml"/></Relationships>
</file>

<file path=ppt/slideMasters/_rels/slideMaster17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3.xml"/><Relationship Id="rId1" Type="http://schemas.openxmlformats.org/officeDocument/2006/relationships/slideLayout" Target="../slideLayouts/slideLayout15.xml"/></Relationships>
</file>

<file path=ppt/slideMasters/_rels/slideMaster17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4.xml"/><Relationship Id="rId1" Type="http://schemas.openxmlformats.org/officeDocument/2006/relationships/slideLayout" Target="../slideLayouts/slideLayout16.xml"/></Relationships>
</file>

<file path=ppt/slideMasters/_rels/slideMaster17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5.xml"/><Relationship Id="rId1" Type="http://schemas.openxmlformats.org/officeDocument/2006/relationships/slideLayout" Target="../slideLayouts/slideLayout17.xml"/></Relationships>
</file>

<file path=ppt/slideMasters/_rels/slideMaster1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6.xml"/></Relationships>
</file>

<file path=ppt/slideMasters/_rels/slideMaster1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7.xml"/></Relationships>
</file>

<file path=ppt/slideMasters/_rels/slideMaster1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8.xml"/></Relationships>
</file>

<file path=ppt/slideMasters/_rels/slideMaster1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9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0.xml"/></Relationships>
</file>

<file path=ppt/slideMasters/_rels/slideMaster1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1.xml"/></Relationships>
</file>

<file path=ppt/slideMasters/_rels/slideMaster1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2.xml"/></Relationships>
</file>

<file path=ppt/slideMasters/_rels/slideMaster1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3.xml"/></Relationships>
</file>

<file path=ppt/slideMasters/_rels/slideMaster1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4.xml"/></Relationships>
</file>

<file path=ppt/slideMasters/_rels/slideMaster1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5.xml"/></Relationships>
</file>

<file path=ppt/slideMasters/_rels/slideMaster1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6.xml"/></Relationships>
</file>

<file path=ppt/slideMasters/_rels/slideMaster1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7.xml"/></Relationships>
</file>

<file path=ppt/slideMasters/_rels/slideMaster1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8.xml"/></Relationships>
</file>

<file path=ppt/slideMasters/_rels/slideMaster1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9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1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2652556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126705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6412104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966627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4344654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288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319614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5485574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7001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2191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835029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155946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995378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14842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885335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220065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7286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1905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774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9361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743743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090002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437991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531092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9819263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548306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709165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224061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2440034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6693080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5505301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311584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1851713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217713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6452587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31440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8104856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3517496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2957965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3879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64014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193632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429695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53039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404934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506465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717525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274319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004005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900973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553844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5492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6785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5086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3404944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617013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516116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339442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364161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9590494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7059165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07174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7717827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433778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733092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818627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0662557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4215152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082017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1400" b="1">
                <a:latin typeface="Tahoma" pitchFamily="34" charset="0"/>
              </a:rPr>
              <a:t>0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2544" y="1168890"/>
            <a:ext cx="21447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28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2544" y="3321795"/>
            <a:ext cx="3941763" cy="1776413"/>
          </a:xfrm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1A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" indent="0">
              <a:buNone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84" charset="0"/>
                <a:ea typeface="ヒラギノ角ゴ Pro W3" pitchFamily="84" charset="-128"/>
              </a:rPr>
              <a:t>Plant Structure and Growth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12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28" y="685800"/>
            <a:ext cx="3742944" cy="548640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28.5-1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663535" y="5760113"/>
            <a:ext cx="29078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70C0"/>
                </a:solidFill>
                <a:latin typeface="Symbol" panose="05050102010706020507" pitchFamily="18" charset="2"/>
                <a:ea typeface="ＭＳ Ｐゴシック" charset="0"/>
              </a:rPr>
              <a:t>▲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 Pneumatophores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8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12" y="1039368"/>
            <a:ext cx="2627376" cy="477926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28.5-2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246367" y="5408955"/>
            <a:ext cx="2394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70C0"/>
                </a:solidFill>
                <a:latin typeface="Symbol" panose="05050102010706020507" pitchFamily="18" charset="2"/>
                <a:ea typeface="ＭＳ Ｐゴシック" charset="0"/>
              </a:rPr>
              <a:t>▲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 Storage roots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68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Stems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/>
              <a:t>stem</a:t>
            </a:r>
            <a:r>
              <a:rPr lang="en-US" altLang="en-US" dirty="0"/>
              <a:t> is an organ that</a:t>
            </a:r>
          </a:p>
          <a:p>
            <a:pPr lvl="1"/>
            <a:r>
              <a:rPr lang="en-US" altLang="en-US" dirty="0"/>
              <a:t>Provides support for </a:t>
            </a:r>
          </a:p>
          <a:p>
            <a:pPr marL="458787" lvl="1" indent="0">
              <a:buNone/>
            </a:pPr>
            <a:r>
              <a:rPr lang="en-US" altLang="en-US" dirty="0"/>
              <a:t>    leaves</a:t>
            </a:r>
          </a:p>
          <a:p>
            <a:pPr lvl="1"/>
            <a:r>
              <a:rPr lang="en-US" altLang="en-US" dirty="0"/>
              <a:t>Transport between </a:t>
            </a:r>
          </a:p>
          <a:p>
            <a:pPr marL="458787" lvl="1" indent="0">
              <a:buNone/>
            </a:pPr>
            <a:r>
              <a:rPr lang="en-US" altLang="en-US" dirty="0"/>
              <a:t>    roots and leaves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  <p:pic>
        <p:nvPicPr>
          <p:cNvPr id="1026" name="Picture 2" descr="Image result for stem 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593725"/>
            <a:ext cx="3514725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Leaves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/>
              <a:t>leaf </a:t>
            </a:r>
            <a:r>
              <a:rPr lang="en-US" altLang="en-US" dirty="0"/>
              <a:t>is the main photosynthetic organ of most vascular plants</a:t>
            </a:r>
          </a:p>
          <a:p>
            <a:r>
              <a:rPr lang="en-US" altLang="en-US" dirty="0"/>
              <a:t>Leaves have other functions including exchanging gases with the environment, defense and dissipation of heat</a:t>
            </a:r>
          </a:p>
          <a:p>
            <a:r>
              <a:rPr lang="en-US" altLang="en-US" dirty="0"/>
              <a:t>Leaves vary in form, but generally consist of a flattened </a:t>
            </a:r>
            <a:r>
              <a:rPr lang="en-US" altLang="en-US" b="1" dirty="0"/>
              <a:t>blade </a:t>
            </a:r>
            <a:r>
              <a:rPr lang="en-US" altLang="en-US" dirty="0"/>
              <a:t>and a stalk called the </a:t>
            </a:r>
            <a:r>
              <a:rPr lang="en-US" altLang="en-US" b="1" dirty="0"/>
              <a:t>petiole</a:t>
            </a:r>
            <a:r>
              <a:rPr lang="en-US" altLang="en-US" dirty="0"/>
              <a:t>, which joins the leaf to the 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9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plant species have evolved modified leaves that serve various functions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8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49" y="614363"/>
            <a:ext cx="7495133" cy="395058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28.7-1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137967" y="2063259"/>
            <a:ext cx="1173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Tendrils</a:t>
            </a:r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1894082" y="2149637"/>
            <a:ext cx="200356" cy="196576"/>
          </a:xfrm>
          <a:custGeom>
            <a:avLst/>
            <a:gdLst>
              <a:gd name="T0" fmla="*/ 0 w 106"/>
              <a:gd name="T1" fmla="*/ 104 h 104"/>
              <a:gd name="T2" fmla="*/ 106 w 106"/>
              <a:gd name="T3" fmla="*/ 52 h 104"/>
              <a:gd name="T4" fmla="*/ 0 w 106"/>
              <a:gd name="T5" fmla="*/ 0 h 104"/>
              <a:gd name="T6" fmla="*/ 0 w 106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104">
                <a:moveTo>
                  <a:pt x="0" y="104"/>
                </a:moveTo>
                <a:lnTo>
                  <a:pt x="106" y="52"/>
                </a:lnTo>
                <a:lnTo>
                  <a:pt x="0" y="0"/>
                </a:lnTo>
                <a:lnTo>
                  <a:pt x="0" y="104"/>
                </a:lnTo>
                <a:close/>
              </a:path>
            </a:pathLst>
          </a:custGeom>
          <a:solidFill>
            <a:srgbClr val="3479B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173" y="2701768"/>
            <a:ext cx="2876807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Clings to a support; </a:t>
            </a:r>
          </a:p>
          <a:p>
            <a:r>
              <a:rPr lang="en-US" sz="3600" dirty="0"/>
              <a:t>ex: pea plants</a:t>
            </a:r>
          </a:p>
        </p:txBody>
      </p:sp>
    </p:spTree>
    <p:extLst>
      <p:ext uri="{BB962C8B-B14F-4D97-AF65-F5344CB8AC3E}">
        <p14:creationId xmlns:p14="http://schemas.microsoft.com/office/powerpoint/2010/main" val="331177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7" y="871538"/>
            <a:ext cx="6127015" cy="410889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28.7-2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874718" y="1865086"/>
            <a:ext cx="1008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Spines</a:t>
            </a:r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5584685" y="1951464"/>
            <a:ext cx="200356" cy="196576"/>
          </a:xfrm>
          <a:custGeom>
            <a:avLst/>
            <a:gdLst>
              <a:gd name="T0" fmla="*/ 106 w 106"/>
              <a:gd name="T1" fmla="*/ 0 h 104"/>
              <a:gd name="T2" fmla="*/ 0 w 106"/>
              <a:gd name="T3" fmla="*/ 52 h 104"/>
              <a:gd name="T4" fmla="*/ 106 w 106"/>
              <a:gd name="T5" fmla="*/ 104 h 104"/>
              <a:gd name="T6" fmla="*/ 106 w 106"/>
              <a:gd name="T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104">
                <a:moveTo>
                  <a:pt x="106" y="0"/>
                </a:moveTo>
                <a:lnTo>
                  <a:pt x="0" y="52"/>
                </a:lnTo>
                <a:lnTo>
                  <a:pt x="106" y="104"/>
                </a:lnTo>
                <a:lnTo>
                  <a:pt x="106" y="0"/>
                </a:lnTo>
                <a:close/>
              </a:path>
            </a:pathLst>
          </a:custGeom>
          <a:solidFill>
            <a:srgbClr val="3479B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4718" y="2453263"/>
            <a:ext cx="2869232" cy="35394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Reduced leaves in </a:t>
            </a:r>
          </a:p>
          <a:p>
            <a:r>
              <a:rPr lang="en-US" sz="2800" dirty="0"/>
              <a:t>succulents to prevent</a:t>
            </a:r>
          </a:p>
          <a:p>
            <a:r>
              <a:rPr lang="en-US" sz="2800" dirty="0"/>
              <a:t>water loss and protect; photosynthesis</a:t>
            </a:r>
          </a:p>
          <a:p>
            <a:r>
              <a:rPr lang="en-US" sz="2800" dirty="0"/>
              <a:t>occurs in stem</a:t>
            </a:r>
          </a:p>
        </p:txBody>
      </p:sp>
    </p:spTree>
    <p:extLst>
      <p:ext uri="{BB962C8B-B14F-4D97-AF65-F5344CB8AC3E}">
        <p14:creationId xmlns:p14="http://schemas.microsoft.com/office/powerpoint/2010/main" val="77486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8" y="743269"/>
            <a:ext cx="5783580" cy="385572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28.7-3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709786" y="1298783"/>
            <a:ext cx="2173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Storage leaves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106738" y="3458445"/>
            <a:ext cx="2173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Storage leaves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739711" y="3927169"/>
            <a:ext cx="7534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Stem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1911125" y="3764450"/>
            <a:ext cx="757237" cy="3254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957513" y="2671129"/>
            <a:ext cx="298450" cy="820738"/>
          </a:xfrm>
          <a:custGeom>
            <a:avLst/>
            <a:gdLst>
              <a:gd name="T0" fmla="*/ 0 w 188"/>
              <a:gd name="T1" fmla="*/ 191 h 517"/>
              <a:gd name="T2" fmla="*/ 188 w 188"/>
              <a:gd name="T3" fmla="*/ 517 h 517"/>
              <a:gd name="T4" fmla="*/ 48 w 188"/>
              <a:gd name="T5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517">
                <a:moveTo>
                  <a:pt x="0" y="191"/>
                </a:moveTo>
                <a:lnTo>
                  <a:pt x="188" y="517"/>
                </a:lnTo>
                <a:lnTo>
                  <a:pt x="48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3453240" y="1385161"/>
            <a:ext cx="200356" cy="196576"/>
          </a:xfrm>
          <a:custGeom>
            <a:avLst/>
            <a:gdLst>
              <a:gd name="T0" fmla="*/ 106 w 106"/>
              <a:gd name="T1" fmla="*/ 0 h 104"/>
              <a:gd name="T2" fmla="*/ 0 w 106"/>
              <a:gd name="T3" fmla="*/ 52 h 104"/>
              <a:gd name="T4" fmla="*/ 106 w 106"/>
              <a:gd name="T5" fmla="*/ 104 h 104"/>
              <a:gd name="T6" fmla="*/ 106 w 106"/>
              <a:gd name="T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104">
                <a:moveTo>
                  <a:pt x="106" y="0"/>
                </a:moveTo>
                <a:lnTo>
                  <a:pt x="0" y="52"/>
                </a:lnTo>
                <a:lnTo>
                  <a:pt x="106" y="104"/>
                </a:lnTo>
                <a:lnTo>
                  <a:pt x="106" y="0"/>
                </a:lnTo>
                <a:close/>
              </a:path>
            </a:pathLst>
          </a:custGeom>
          <a:solidFill>
            <a:srgbClr val="3479B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3164" y="2374236"/>
            <a:ext cx="3003550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Bulbs have a short</a:t>
            </a:r>
          </a:p>
          <a:p>
            <a:r>
              <a:rPr lang="en-US" sz="3200" dirty="0"/>
              <a:t>underground stem and modified leaves that store food</a:t>
            </a:r>
          </a:p>
        </p:txBody>
      </p:sp>
    </p:spTree>
    <p:extLst>
      <p:ext uri="{BB962C8B-B14F-4D97-AF65-F5344CB8AC3E}">
        <p14:creationId xmlns:p14="http://schemas.microsoft.com/office/powerpoint/2010/main" val="839696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2" y="1500188"/>
            <a:ext cx="7495854" cy="341928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3189765" y="2783719"/>
            <a:ext cx="223995" cy="332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28.7-4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878640" y="1943100"/>
            <a:ext cx="2994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Reproductive leaves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695284" y="2414387"/>
            <a:ext cx="11108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FFFFFF"/>
                </a:solidFill>
                <a:ea typeface="ＭＳ Ｐゴシック" charset="0"/>
              </a:rPr>
              <a:t>Plantlet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89765" y="2783719"/>
            <a:ext cx="223995" cy="3328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11"/>
          <p:cNvSpPr>
            <a:spLocks/>
          </p:cNvSpPr>
          <p:nvPr/>
        </p:nvSpPr>
        <p:spPr bwMode="auto">
          <a:xfrm>
            <a:off x="4584357" y="2028454"/>
            <a:ext cx="200356" cy="196576"/>
          </a:xfrm>
          <a:custGeom>
            <a:avLst/>
            <a:gdLst>
              <a:gd name="T0" fmla="*/ 106 w 106"/>
              <a:gd name="T1" fmla="*/ 0 h 104"/>
              <a:gd name="T2" fmla="*/ 0 w 106"/>
              <a:gd name="T3" fmla="*/ 52 h 104"/>
              <a:gd name="T4" fmla="*/ 106 w 106"/>
              <a:gd name="T5" fmla="*/ 104 h 104"/>
              <a:gd name="T6" fmla="*/ 106 w 106"/>
              <a:gd name="T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104">
                <a:moveTo>
                  <a:pt x="106" y="0"/>
                </a:moveTo>
                <a:lnTo>
                  <a:pt x="0" y="52"/>
                </a:lnTo>
                <a:lnTo>
                  <a:pt x="106" y="104"/>
                </a:lnTo>
                <a:lnTo>
                  <a:pt x="106" y="0"/>
                </a:lnTo>
                <a:close/>
              </a:path>
            </a:pathLst>
          </a:custGeom>
          <a:solidFill>
            <a:srgbClr val="3479B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4713" y="2986088"/>
            <a:ext cx="3673487" cy="206210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Produce plantlets which fall off the leaf and take root in the soil</a:t>
            </a:r>
          </a:p>
        </p:txBody>
      </p:sp>
    </p:spTree>
    <p:extLst>
      <p:ext uri="{BB962C8B-B14F-4D97-AF65-F5344CB8AC3E}">
        <p14:creationId xmlns:p14="http://schemas.microsoft.com/office/powerpoint/2010/main" val="4209706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Dermal, Vascular, and Ground Tissue Systems</a:t>
            </a:r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2500" y="1004888"/>
            <a:ext cx="4129877" cy="5229225"/>
          </a:xfrm>
        </p:spPr>
        <p:txBody>
          <a:bodyPr/>
          <a:lstStyle/>
          <a:p>
            <a:r>
              <a:rPr lang="en-US" altLang="en-US" dirty="0"/>
              <a:t>Each plant organ is composed of three tissue systems: dermal, vascular, and ground tissue</a:t>
            </a:r>
          </a:p>
          <a:p>
            <a:r>
              <a:rPr lang="en-US" altLang="en-US" dirty="0"/>
              <a:t>Each tissue system is continuous throughout the plant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13" y="593725"/>
            <a:ext cx="4167977" cy="56428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92075" y="4471234"/>
            <a:ext cx="782265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Dermal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tissue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083472" y="5245557"/>
            <a:ext cx="897682" cy="553998"/>
          </a:xfrm>
          <a:prstGeom prst="rect">
            <a:avLst/>
          </a:prstGeom>
          <a:solidFill>
            <a:srgbClr val="FFDF7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Ground 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tissue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579519" y="5513279"/>
            <a:ext cx="1013162" cy="55399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Vascular 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tissue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0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 28.1: Plants have a hierarchical organization consisting of organs, tissues, and cells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Plants have organs</a:t>
            </a:r>
            <a:r>
              <a:rPr lang="en-US" altLang="en-US" b="1"/>
              <a:t> </a:t>
            </a:r>
            <a:r>
              <a:rPr lang="en-US" altLang="en-US"/>
              <a:t>composed of different tissues, which in turn are composed of different cell types</a:t>
            </a:r>
          </a:p>
          <a:p>
            <a:r>
              <a:rPr lang="en-US" altLang="en-US"/>
              <a:t>An </a:t>
            </a:r>
            <a:r>
              <a:rPr lang="en-US" altLang="en-US" b="1"/>
              <a:t>organ</a:t>
            </a:r>
            <a:r>
              <a:rPr lang="en-US" altLang="en-US"/>
              <a:t> consists of several types of tissues that together carry out particular functions</a:t>
            </a:r>
          </a:p>
          <a:p>
            <a:r>
              <a:rPr lang="en-US" altLang="en-US"/>
              <a:t>A </a:t>
            </a:r>
            <a:r>
              <a:rPr lang="en-US" altLang="en-US" b="1"/>
              <a:t>tissue</a:t>
            </a:r>
            <a:r>
              <a:rPr lang="en-US" altLang="en-US"/>
              <a:t> is a group of cells consisting of one or more cell types that together perform a specialized function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23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/>
              <a:t>dermal tissue system</a:t>
            </a:r>
            <a:r>
              <a:rPr lang="en-US" altLang="en-US" dirty="0"/>
              <a:t> is the outer protective covering</a:t>
            </a:r>
          </a:p>
          <a:p>
            <a:r>
              <a:rPr lang="en-US" altLang="en-US" dirty="0"/>
              <a:t>In leaves and most stems, a waxy coating called the </a:t>
            </a:r>
            <a:r>
              <a:rPr lang="en-US" altLang="en-US" b="1" dirty="0"/>
              <a:t>cuticle </a:t>
            </a:r>
            <a:r>
              <a:rPr lang="en-US" altLang="en-US" dirty="0"/>
              <a:t>helps prevent water loss from the epidermis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64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/>
              <a:t>vascular tissue system </a:t>
            </a:r>
            <a:r>
              <a:rPr lang="en-US" altLang="en-US" dirty="0"/>
              <a:t>facilitates transport of materials through the plant and provides support</a:t>
            </a:r>
          </a:p>
          <a:p>
            <a:r>
              <a:rPr lang="en-US" altLang="en-US" dirty="0"/>
              <a:t>The two vascular tissues are xylem and phloem</a:t>
            </a:r>
          </a:p>
          <a:p>
            <a:r>
              <a:rPr lang="en-US" altLang="en-US" b="1" dirty="0"/>
              <a:t>Xylem </a:t>
            </a:r>
            <a:r>
              <a:rPr lang="en-US" altLang="en-US" dirty="0"/>
              <a:t>conducts water and dissolved minerals upward from roots into the shoots</a:t>
            </a:r>
          </a:p>
          <a:p>
            <a:r>
              <a:rPr lang="en-US" altLang="en-US" b="1" dirty="0"/>
              <a:t>Phloem </a:t>
            </a:r>
            <a:r>
              <a:rPr lang="en-US" altLang="en-US" dirty="0"/>
              <a:t>transports sugars from where they are made to where they are needed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14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Tissues that are neither dermal nor vascular are part of the </a:t>
            </a:r>
            <a:r>
              <a:rPr lang="en-US" altLang="en-US" b="1"/>
              <a:t>ground tissue system</a:t>
            </a:r>
          </a:p>
          <a:p>
            <a:r>
              <a:rPr lang="en-US" altLang="en-US"/>
              <a:t>Ground tissue internal to the vascular tissue is </a:t>
            </a:r>
            <a:r>
              <a:rPr lang="en-US" altLang="en-US" b="1"/>
              <a:t>pith</a:t>
            </a:r>
            <a:r>
              <a:rPr lang="en-US" altLang="en-US"/>
              <a:t>; ground tissue external to the vascular tissue is </a:t>
            </a:r>
            <a:r>
              <a:rPr lang="en-US" altLang="en-US" b="1"/>
              <a:t>cortex</a:t>
            </a:r>
          </a:p>
          <a:p>
            <a:r>
              <a:rPr lang="en-US" altLang="en-US"/>
              <a:t>Ground tissue may include cells specialized for photosynthesis, short-distance transport, storage, </a:t>
            </a:r>
            <a:br>
              <a:rPr lang="en-US" altLang="en-US"/>
            </a:br>
            <a:r>
              <a:rPr lang="en-US" altLang="en-US"/>
              <a:t>or support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6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 28.2: Different meristems generate new cells for primary and secondary growth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plant can grow throughout its life; this is called </a:t>
            </a:r>
            <a:r>
              <a:rPr lang="en-US" altLang="en-US" b="1" dirty="0"/>
              <a:t>indeterminate growth</a:t>
            </a:r>
          </a:p>
          <a:p>
            <a:r>
              <a:rPr lang="en-US" altLang="en-US" dirty="0"/>
              <a:t>Indeterminate growth is enabled by </a:t>
            </a:r>
            <a:r>
              <a:rPr lang="en-US" altLang="en-US" b="1" dirty="0"/>
              <a:t>meristems</a:t>
            </a:r>
            <a:r>
              <a:rPr lang="en-US" altLang="en-US" dirty="0"/>
              <a:t>, which are perpetually undifferentiated tissues</a:t>
            </a:r>
          </a:p>
          <a:p>
            <a:r>
              <a:rPr lang="en-US" altLang="en-US" dirty="0"/>
              <a:t>Some plant organs cease to grow at a certain size; this is called </a:t>
            </a:r>
            <a:r>
              <a:rPr lang="en-US" altLang="en-US" b="1" dirty="0"/>
              <a:t>determinate growth</a:t>
            </a:r>
          </a:p>
          <a:p>
            <a:pPr lvl="1"/>
            <a:r>
              <a:rPr lang="en-US" altLang="en-US" b="1" dirty="0"/>
              <a:t>Ex:  leaves, thorns, flowers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24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xfrm>
            <a:off x="0" y="338138"/>
            <a:ext cx="8775700" cy="5229225"/>
          </a:xfrm>
        </p:spPr>
        <p:txBody>
          <a:bodyPr/>
          <a:lstStyle/>
          <a:p>
            <a:r>
              <a:rPr lang="en-US" altLang="en-US" dirty="0"/>
              <a:t>In woody plants, primary growth extends the shoots and secondary growth increases the diameter of previously formed parts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  <p:pic>
        <p:nvPicPr>
          <p:cNvPr id="2050" name="Picture 2" descr="Image result for primary growth and secondary growth in pl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961356"/>
            <a:ext cx="6086475" cy="43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678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 28.3: Primary growth lengthens roots and shoots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Primary growth arises from the apical meristems and produces parts of the root and shoot systems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33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Primary Growth of Roots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root tip is covered by a </a:t>
            </a:r>
            <a:r>
              <a:rPr lang="en-US" altLang="en-US" b="1" dirty="0"/>
              <a:t>root cap</a:t>
            </a:r>
            <a:r>
              <a:rPr lang="en-US" altLang="en-US" dirty="0"/>
              <a:t>, which protects the apical meristem as the root pushes through soil</a:t>
            </a:r>
          </a:p>
          <a:p>
            <a:r>
              <a:rPr lang="en-US" altLang="en-US" dirty="0"/>
              <a:t>Growth occurs just behind the root tip, in three zones of cells</a:t>
            </a:r>
          </a:p>
          <a:p>
            <a:pPr lvl="1"/>
            <a:r>
              <a:rPr lang="en-US" altLang="en-US" dirty="0"/>
              <a:t>Zone of cell division- new root cells produced</a:t>
            </a:r>
          </a:p>
          <a:p>
            <a:pPr lvl="1"/>
            <a:r>
              <a:rPr lang="en-US" altLang="en-US" dirty="0"/>
              <a:t>Zone of elongation- most growth occurs as root cells elongate (sometimes 10X original length)</a:t>
            </a:r>
          </a:p>
          <a:p>
            <a:pPr lvl="1"/>
            <a:r>
              <a:rPr lang="en-US" altLang="en-US" dirty="0"/>
              <a:t>Zone of differentiation, or maturation- cells complete differentiation and become distinct cell types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04800" y="5715000"/>
            <a:ext cx="853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D1300D"/>
              </a:buClr>
              <a:buFont typeface="Times" charset="0"/>
              <a:buNone/>
              <a:defRPr/>
            </a:pPr>
            <a:endParaRPr lang="en-US" sz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90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210312"/>
            <a:ext cx="6620256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28.13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7545" y="274350"/>
            <a:ext cx="73096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Cortex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54745" y="656590"/>
            <a:ext cx="111569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Epidermis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54745" y="1540480"/>
            <a:ext cx="101309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Root hair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97945" y="1290349"/>
            <a:ext cx="153888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Zone of</a:t>
            </a:r>
          </a:p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differentiation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84541" y="255300"/>
            <a:ext cx="189802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Vascular cylinder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58203" y="229900"/>
            <a:ext cx="78226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Dermal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51853" y="515560"/>
            <a:ext cx="83356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Ground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951853" y="825035"/>
            <a:ext cx="94904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Vascular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167795" y="3267007"/>
            <a:ext cx="116698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Zone of</a:t>
            </a:r>
          </a:p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elongation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65079" y="4898957"/>
            <a:ext cx="1282402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Zone of cell</a:t>
            </a:r>
          </a:p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division</a:t>
            </a:r>
          </a:p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(including</a:t>
            </a:r>
          </a:p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root apical</a:t>
            </a:r>
          </a:p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meristem)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22075" y="6366195"/>
            <a:ext cx="98745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Root cap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090404" y="6181359"/>
            <a:ext cx="798108" cy="25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l-GR" sz="1800" b="1" dirty="0">
                <a:solidFill>
                  <a:srgbClr val="000000"/>
                </a:solidFill>
                <a:ea typeface="ＭＳ Ｐゴシック" charset="0"/>
              </a:rPr>
              <a:t>100 </a:t>
            </a:r>
            <a:r>
              <a:rPr lang="en-US" sz="1800" dirty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𝛍</a:t>
            </a: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m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104693" y="4800234"/>
            <a:ext cx="74379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Mitotic</a:t>
            </a:r>
          </a:p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cells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2505075" y="820738"/>
            <a:ext cx="2984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2208213" y="1795463"/>
            <a:ext cx="385762" cy="18891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3297238" y="527050"/>
            <a:ext cx="669925" cy="30321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2692400" y="533400"/>
            <a:ext cx="382587" cy="2333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3348038" y="6194425"/>
            <a:ext cx="742950" cy="3222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6403975" y="4964113"/>
            <a:ext cx="6477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04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altLang="en-US" sz="3200" dirty="0"/>
              <a:t>Video: Root Time Lapse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04800" y="5715000"/>
            <a:ext cx="853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D1300D"/>
              </a:buClr>
              <a:buFont typeface="Times" charset="0"/>
              <a:buNone/>
              <a:defRPr/>
            </a:pPr>
            <a:endParaRPr lang="en-US" sz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  <p:pic>
        <p:nvPicPr>
          <p:cNvPr id="3" name="35_13RootTimeLapse_S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5600" y="2286000"/>
            <a:ext cx="3352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Tissue Organization of Leaves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epidermis of leaves is interrupted by </a:t>
            </a:r>
            <a:r>
              <a:rPr lang="en-US" altLang="en-US" b="1" dirty="0"/>
              <a:t>stomata</a:t>
            </a:r>
            <a:r>
              <a:rPr lang="en-US" altLang="en-US" dirty="0"/>
              <a:t>, pores that allow gas exchange between the air and the photosynthetic cells of the leaf</a:t>
            </a:r>
          </a:p>
          <a:p>
            <a:r>
              <a:rPr lang="en-US" altLang="en-US" dirty="0"/>
              <a:t>Each </a:t>
            </a:r>
            <a:r>
              <a:rPr lang="en-US" altLang="en-US" dirty="0" err="1"/>
              <a:t>stomatal</a:t>
            </a:r>
            <a:r>
              <a:rPr lang="en-US" altLang="en-US" dirty="0"/>
              <a:t> pore is flanked by two </a:t>
            </a:r>
            <a:r>
              <a:rPr lang="en-US" altLang="en-US" b="1" dirty="0"/>
              <a:t>guard cells</a:t>
            </a:r>
            <a:r>
              <a:rPr lang="en-US" altLang="en-US" dirty="0"/>
              <a:t>,</a:t>
            </a:r>
            <a:r>
              <a:rPr lang="en-US" altLang="en-US" b="1" dirty="0"/>
              <a:t> </a:t>
            </a:r>
            <a:r>
              <a:rPr lang="en-US" altLang="en-US" dirty="0"/>
              <a:t>which regulate its opening and closing</a:t>
            </a:r>
          </a:p>
          <a:p>
            <a:r>
              <a:rPr lang="en-US" altLang="en-US" dirty="0"/>
              <a:t>The ground tissue in a leaf, called </a:t>
            </a:r>
            <a:r>
              <a:rPr lang="en-US" altLang="en-US" b="1" dirty="0"/>
              <a:t>mesophyll</a:t>
            </a:r>
            <a:r>
              <a:rPr lang="en-US" altLang="en-US" dirty="0"/>
              <a:t>, is composed of parenchyma cells sandwiched between the upper and lower epidermis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9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Three Basic Plant Organs: Roots, Stems, and Leaves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basic morphology of vascular plants reflects their evolution as organisms that draw resources from below ground and above ground</a:t>
            </a:r>
          </a:p>
          <a:p>
            <a:r>
              <a:rPr lang="en-US" altLang="en-US" dirty="0"/>
              <a:t>Plants take up water and minerals from below ground</a:t>
            </a:r>
          </a:p>
          <a:p>
            <a:r>
              <a:rPr lang="en-US" altLang="en-US" dirty="0"/>
              <a:t>Plants take up CO</a:t>
            </a:r>
            <a:r>
              <a:rPr lang="en-US" altLang="en-US" baseline="-25000" dirty="0"/>
              <a:t>2</a:t>
            </a:r>
            <a:r>
              <a:rPr lang="en-US" altLang="en-US" dirty="0"/>
              <a:t> and light from above ground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11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210312"/>
            <a:ext cx="8083296" cy="6437376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1514793" y="1476693"/>
            <a:ext cx="5773737" cy="4492625"/>
            <a:chOff x="1514793" y="1476693"/>
            <a:chExt cx="5773737" cy="4492625"/>
          </a:xfrm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6901180" y="2648268"/>
              <a:ext cx="158750" cy="1171575"/>
            </a:xfrm>
            <a:custGeom>
              <a:avLst/>
              <a:gdLst>
                <a:gd name="T0" fmla="*/ 0 w 50"/>
                <a:gd name="T1" fmla="*/ 0 h 369"/>
                <a:gd name="T2" fmla="*/ 30 w 50"/>
                <a:gd name="T3" fmla="*/ 20 h 369"/>
                <a:gd name="T4" fmla="*/ 30 w 50"/>
                <a:gd name="T5" fmla="*/ 159 h 369"/>
                <a:gd name="T6" fmla="*/ 50 w 50"/>
                <a:gd name="T7" fmla="*/ 183 h 369"/>
                <a:gd name="T8" fmla="*/ 30 w 50"/>
                <a:gd name="T9" fmla="*/ 207 h 369"/>
                <a:gd name="T10" fmla="*/ 30 w 50"/>
                <a:gd name="T11" fmla="*/ 349 h 369"/>
                <a:gd name="T12" fmla="*/ 0 w 50"/>
                <a:gd name="T13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69">
                  <a:moveTo>
                    <a:pt x="0" y="0"/>
                  </a:moveTo>
                  <a:cubicBezTo>
                    <a:pt x="0" y="0"/>
                    <a:pt x="30" y="2"/>
                    <a:pt x="30" y="20"/>
                  </a:cubicBezTo>
                  <a:cubicBezTo>
                    <a:pt x="30" y="37"/>
                    <a:pt x="30" y="145"/>
                    <a:pt x="30" y="159"/>
                  </a:cubicBezTo>
                  <a:cubicBezTo>
                    <a:pt x="30" y="173"/>
                    <a:pt x="50" y="183"/>
                    <a:pt x="50" y="183"/>
                  </a:cubicBezTo>
                  <a:cubicBezTo>
                    <a:pt x="50" y="183"/>
                    <a:pt x="30" y="193"/>
                    <a:pt x="30" y="207"/>
                  </a:cubicBezTo>
                  <a:cubicBezTo>
                    <a:pt x="30" y="221"/>
                    <a:pt x="30" y="331"/>
                    <a:pt x="30" y="349"/>
                  </a:cubicBezTo>
                  <a:cubicBezTo>
                    <a:pt x="30" y="366"/>
                    <a:pt x="0" y="369"/>
                    <a:pt x="0" y="369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6901180" y="3848418"/>
              <a:ext cx="158750" cy="1000125"/>
            </a:xfrm>
            <a:custGeom>
              <a:avLst/>
              <a:gdLst>
                <a:gd name="T0" fmla="*/ 0 w 50"/>
                <a:gd name="T1" fmla="*/ 0 h 315"/>
                <a:gd name="T2" fmla="*/ 30 w 50"/>
                <a:gd name="T3" fmla="*/ 20 h 315"/>
                <a:gd name="T4" fmla="*/ 30 w 50"/>
                <a:gd name="T5" fmla="*/ 135 h 315"/>
                <a:gd name="T6" fmla="*/ 50 w 50"/>
                <a:gd name="T7" fmla="*/ 159 h 315"/>
                <a:gd name="T8" fmla="*/ 30 w 50"/>
                <a:gd name="T9" fmla="*/ 183 h 315"/>
                <a:gd name="T10" fmla="*/ 30 w 50"/>
                <a:gd name="T11" fmla="*/ 295 h 315"/>
                <a:gd name="T12" fmla="*/ 0 w 50"/>
                <a:gd name="T13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15">
                  <a:moveTo>
                    <a:pt x="0" y="0"/>
                  </a:moveTo>
                  <a:cubicBezTo>
                    <a:pt x="0" y="0"/>
                    <a:pt x="30" y="3"/>
                    <a:pt x="30" y="20"/>
                  </a:cubicBezTo>
                  <a:cubicBezTo>
                    <a:pt x="30" y="38"/>
                    <a:pt x="30" y="122"/>
                    <a:pt x="30" y="135"/>
                  </a:cubicBezTo>
                  <a:cubicBezTo>
                    <a:pt x="30" y="149"/>
                    <a:pt x="50" y="159"/>
                    <a:pt x="50" y="159"/>
                  </a:cubicBezTo>
                  <a:cubicBezTo>
                    <a:pt x="50" y="159"/>
                    <a:pt x="30" y="169"/>
                    <a:pt x="30" y="183"/>
                  </a:cubicBezTo>
                  <a:cubicBezTo>
                    <a:pt x="30" y="197"/>
                    <a:pt x="30" y="278"/>
                    <a:pt x="30" y="295"/>
                  </a:cubicBezTo>
                  <a:cubicBezTo>
                    <a:pt x="30" y="313"/>
                    <a:pt x="0" y="315"/>
                    <a:pt x="0" y="315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6901180" y="4870768"/>
              <a:ext cx="158750" cy="206375"/>
            </a:xfrm>
            <a:custGeom>
              <a:avLst/>
              <a:gdLst>
                <a:gd name="T0" fmla="*/ 0 w 50"/>
                <a:gd name="T1" fmla="*/ 0 h 65"/>
                <a:gd name="T2" fmla="*/ 30 w 50"/>
                <a:gd name="T3" fmla="*/ 20 h 65"/>
                <a:gd name="T4" fmla="*/ 30 w 50"/>
                <a:gd name="T5" fmla="*/ 20 h 65"/>
                <a:gd name="T6" fmla="*/ 50 w 50"/>
                <a:gd name="T7" fmla="*/ 31 h 65"/>
                <a:gd name="T8" fmla="*/ 30 w 50"/>
                <a:gd name="T9" fmla="*/ 45 h 65"/>
                <a:gd name="T10" fmla="*/ 30 w 50"/>
                <a:gd name="T11" fmla="*/ 45 h 65"/>
                <a:gd name="T12" fmla="*/ 0 w 50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5">
                  <a:moveTo>
                    <a:pt x="0" y="0"/>
                  </a:moveTo>
                  <a:cubicBezTo>
                    <a:pt x="0" y="0"/>
                    <a:pt x="30" y="3"/>
                    <a:pt x="30" y="20"/>
                  </a:cubicBezTo>
                  <a:cubicBezTo>
                    <a:pt x="30" y="38"/>
                    <a:pt x="30" y="7"/>
                    <a:pt x="30" y="20"/>
                  </a:cubicBezTo>
                  <a:cubicBezTo>
                    <a:pt x="30" y="34"/>
                    <a:pt x="50" y="31"/>
                    <a:pt x="50" y="31"/>
                  </a:cubicBezTo>
                  <a:cubicBezTo>
                    <a:pt x="50" y="31"/>
                    <a:pt x="30" y="31"/>
                    <a:pt x="30" y="45"/>
                  </a:cubicBezTo>
                  <a:cubicBezTo>
                    <a:pt x="30" y="59"/>
                    <a:pt x="30" y="27"/>
                    <a:pt x="30" y="45"/>
                  </a:cubicBezTo>
                  <a:cubicBezTo>
                    <a:pt x="30" y="62"/>
                    <a:pt x="0" y="65"/>
                    <a:pt x="0" y="65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6901180" y="2403793"/>
              <a:ext cx="158750" cy="222250"/>
            </a:xfrm>
            <a:custGeom>
              <a:avLst/>
              <a:gdLst>
                <a:gd name="T0" fmla="*/ 0 w 50"/>
                <a:gd name="T1" fmla="*/ 0 h 70"/>
                <a:gd name="T2" fmla="*/ 30 w 50"/>
                <a:gd name="T3" fmla="*/ 17 h 70"/>
                <a:gd name="T4" fmla="*/ 30 w 50"/>
                <a:gd name="T5" fmla="*/ 17 h 70"/>
                <a:gd name="T6" fmla="*/ 50 w 50"/>
                <a:gd name="T7" fmla="*/ 31 h 70"/>
                <a:gd name="T8" fmla="*/ 30 w 50"/>
                <a:gd name="T9" fmla="*/ 53 h 70"/>
                <a:gd name="T10" fmla="*/ 30 w 50"/>
                <a:gd name="T11" fmla="*/ 53 h 70"/>
                <a:gd name="T12" fmla="*/ 0 w 50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0">
                  <a:moveTo>
                    <a:pt x="0" y="0"/>
                  </a:moveTo>
                  <a:cubicBezTo>
                    <a:pt x="0" y="0"/>
                    <a:pt x="30" y="2"/>
                    <a:pt x="30" y="17"/>
                  </a:cubicBezTo>
                  <a:cubicBezTo>
                    <a:pt x="30" y="31"/>
                    <a:pt x="30" y="5"/>
                    <a:pt x="30" y="17"/>
                  </a:cubicBezTo>
                  <a:cubicBezTo>
                    <a:pt x="30" y="28"/>
                    <a:pt x="50" y="31"/>
                    <a:pt x="50" y="31"/>
                  </a:cubicBezTo>
                  <a:cubicBezTo>
                    <a:pt x="50" y="31"/>
                    <a:pt x="30" y="42"/>
                    <a:pt x="30" y="53"/>
                  </a:cubicBezTo>
                  <a:cubicBezTo>
                    <a:pt x="30" y="65"/>
                    <a:pt x="30" y="38"/>
                    <a:pt x="30" y="53"/>
                  </a:cubicBezTo>
                  <a:cubicBezTo>
                    <a:pt x="30" y="68"/>
                    <a:pt x="0" y="70"/>
                    <a:pt x="0" y="70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50" name="Line 9"/>
            <p:cNvSpPr>
              <a:spLocks noChangeShapeType="1"/>
            </p:cNvSpPr>
            <p:nvPr/>
          </p:nvSpPr>
          <p:spPr bwMode="auto">
            <a:xfrm>
              <a:off x="7059930" y="4969193"/>
              <a:ext cx="228600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51" name="Line 10"/>
            <p:cNvSpPr>
              <a:spLocks noChangeShapeType="1"/>
            </p:cNvSpPr>
            <p:nvPr/>
          </p:nvSpPr>
          <p:spPr bwMode="auto">
            <a:xfrm>
              <a:off x="7059930" y="3229293"/>
              <a:ext cx="215900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52" name="Line 11"/>
            <p:cNvSpPr>
              <a:spLocks noChangeShapeType="1"/>
            </p:cNvSpPr>
            <p:nvPr/>
          </p:nvSpPr>
          <p:spPr bwMode="auto">
            <a:xfrm>
              <a:off x="7059930" y="4356418"/>
              <a:ext cx="219075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53" name="Line 12"/>
            <p:cNvSpPr>
              <a:spLocks noChangeShapeType="1"/>
            </p:cNvSpPr>
            <p:nvPr/>
          </p:nvSpPr>
          <p:spPr bwMode="auto">
            <a:xfrm>
              <a:off x="7059930" y="2505393"/>
              <a:ext cx="228600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54" name="Line 13"/>
            <p:cNvSpPr>
              <a:spLocks noChangeShapeType="1"/>
            </p:cNvSpPr>
            <p:nvPr/>
          </p:nvSpPr>
          <p:spPr bwMode="auto">
            <a:xfrm flipV="1">
              <a:off x="2197418" y="4318318"/>
              <a:ext cx="862012" cy="1190625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 flipV="1">
              <a:off x="2289493" y="4718368"/>
              <a:ext cx="792162" cy="1165225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56" name="Line 15"/>
            <p:cNvSpPr>
              <a:spLocks noChangeShapeType="1"/>
            </p:cNvSpPr>
            <p:nvPr/>
          </p:nvSpPr>
          <p:spPr bwMode="auto">
            <a:xfrm flipH="1" flipV="1">
              <a:off x="5216843" y="4781868"/>
              <a:ext cx="587375" cy="98425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57" name="Line 16"/>
            <p:cNvSpPr>
              <a:spLocks noChangeShapeType="1"/>
            </p:cNvSpPr>
            <p:nvPr/>
          </p:nvSpPr>
          <p:spPr bwMode="auto">
            <a:xfrm flipH="1" flipV="1">
              <a:off x="6517005" y="5242243"/>
              <a:ext cx="155575" cy="17145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 flipH="1">
              <a:off x="1514793" y="4473893"/>
              <a:ext cx="1182687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 flipH="1" flipV="1">
              <a:off x="3808730" y="1476693"/>
              <a:ext cx="266700" cy="35560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60" name="Line 19"/>
            <p:cNvSpPr>
              <a:spLocks noChangeShapeType="1"/>
            </p:cNvSpPr>
            <p:nvPr/>
          </p:nvSpPr>
          <p:spPr bwMode="auto">
            <a:xfrm flipV="1">
              <a:off x="4524693" y="1689418"/>
              <a:ext cx="596900" cy="1368425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61" name="Line 20"/>
            <p:cNvSpPr>
              <a:spLocks noChangeShapeType="1"/>
            </p:cNvSpPr>
            <p:nvPr/>
          </p:nvSpPr>
          <p:spPr bwMode="auto">
            <a:xfrm flipV="1">
              <a:off x="6001068" y="1848168"/>
              <a:ext cx="231775" cy="790575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62" name="Line 21"/>
            <p:cNvSpPr>
              <a:spLocks noChangeShapeType="1"/>
            </p:cNvSpPr>
            <p:nvPr/>
          </p:nvSpPr>
          <p:spPr bwMode="auto">
            <a:xfrm flipV="1">
              <a:off x="4937443" y="5858193"/>
              <a:ext cx="0" cy="111125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 flipH="1" flipV="1">
              <a:off x="4712018" y="5937568"/>
              <a:ext cx="225425" cy="3175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4880293" y="4324668"/>
              <a:ext cx="511175" cy="514350"/>
            </a:xfrm>
            <a:custGeom>
              <a:avLst/>
              <a:gdLst>
                <a:gd name="T0" fmla="*/ 45 w 161"/>
                <a:gd name="T1" fmla="*/ 148 h 162"/>
                <a:gd name="T2" fmla="*/ 141 w 161"/>
                <a:gd name="T3" fmla="*/ 106 h 162"/>
                <a:gd name="T4" fmla="*/ 116 w 161"/>
                <a:gd name="T5" fmla="*/ 13 h 162"/>
                <a:gd name="T6" fmla="*/ 19 w 161"/>
                <a:gd name="T7" fmla="*/ 56 h 162"/>
                <a:gd name="T8" fmla="*/ 45 w 161"/>
                <a:gd name="T9" fmla="*/ 1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2">
                  <a:moveTo>
                    <a:pt x="45" y="148"/>
                  </a:moveTo>
                  <a:cubicBezTo>
                    <a:pt x="78" y="162"/>
                    <a:pt x="122" y="143"/>
                    <a:pt x="141" y="106"/>
                  </a:cubicBezTo>
                  <a:cubicBezTo>
                    <a:pt x="161" y="68"/>
                    <a:pt x="150" y="27"/>
                    <a:pt x="116" y="13"/>
                  </a:cubicBezTo>
                  <a:cubicBezTo>
                    <a:pt x="82" y="0"/>
                    <a:pt x="39" y="19"/>
                    <a:pt x="19" y="56"/>
                  </a:cubicBezTo>
                  <a:cubicBezTo>
                    <a:pt x="0" y="93"/>
                    <a:pt x="11" y="135"/>
                    <a:pt x="45" y="148"/>
                  </a:cubicBez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28.17-1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08818" y="839029"/>
            <a:ext cx="78226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Dermal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5643" y="1110745"/>
            <a:ext cx="83356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Ground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08818" y="1401406"/>
            <a:ext cx="94904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Vascular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95045" y="1217143"/>
            <a:ext cx="76944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Cuticle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67647" y="1177030"/>
            <a:ext cx="156453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Sclerenchyma</a:t>
            </a:r>
          </a:p>
          <a:p>
            <a:pPr eaLnBrk="0" hangingPunct="0">
              <a:lnSpc>
                <a:spcPts val="2000"/>
              </a:lnSpc>
            </a:pPr>
            <a:r>
              <a:rPr lang="en-GB" sz="1800" b="1" dirty="0" err="1">
                <a:solidFill>
                  <a:srgbClr val="000000"/>
                </a:solidFill>
                <a:ea typeface="ＭＳ Ｐゴシック" charset="0"/>
              </a:rPr>
              <a:t>fibers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75651" y="1594422"/>
            <a:ext cx="70532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Stoma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68140" y="2244295"/>
            <a:ext cx="109004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Upper</a:t>
            </a:r>
          </a:p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epidermis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367505" y="2968570"/>
            <a:ext cx="114133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Palisade</a:t>
            </a:r>
          </a:p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mesophyll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372408" y="4044390"/>
            <a:ext cx="114133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Spongy</a:t>
            </a:r>
          </a:p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mesophyll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373836" y="4703995"/>
            <a:ext cx="109004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Lower</a:t>
            </a:r>
          </a:p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epidermis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731356" y="5327046"/>
            <a:ext cx="76944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Cuticle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899479" y="5663853"/>
            <a:ext cx="47455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Vein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036324" y="5932251"/>
            <a:ext cx="67967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Guard</a:t>
            </a:r>
          </a:p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cells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50427" y="6324796"/>
            <a:ext cx="384720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(a) Cutaway drawing of leaf tissues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428580" y="5399753"/>
            <a:ext cx="67967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Xylem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377780" y="5814352"/>
            <a:ext cx="83356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Phloem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4692" y="4062974"/>
            <a:ext cx="859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Bundle-</a:t>
            </a:r>
          </a:p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sheath</a:t>
            </a:r>
          </a:p>
          <a:p>
            <a:pPr eaLnBrk="0" hangingPunct="0">
              <a:lnSpc>
                <a:spcPts val="2000"/>
              </a:lnSpc>
            </a:pPr>
            <a:r>
              <a:rPr lang="en-GB" sz="1800" b="1" dirty="0">
                <a:solidFill>
                  <a:srgbClr val="000000"/>
                </a:solidFill>
                <a:ea typeface="ＭＳ Ｐゴシック" charset="0"/>
              </a:rPr>
              <a:t>cell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514793" y="1476693"/>
            <a:ext cx="5773737" cy="4492625"/>
            <a:chOff x="1514793" y="1476693"/>
            <a:chExt cx="5773737" cy="4492625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6901180" y="2648268"/>
              <a:ext cx="158750" cy="1171575"/>
            </a:xfrm>
            <a:custGeom>
              <a:avLst/>
              <a:gdLst>
                <a:gd name="T0" fmla="*/ 0 w 50"/>
                <a:gd name="T1" fmla="*/ 0 h 369"/>
                <a:gd name="T2" fmla="*/ 30 w 50"/>
                <a:gd name="T3" fmla="*/ 20 h 369"/>
                <a:gd name="T4" fmla="*/ 30 w 50"/>
                <a:gd name="T5" fmla="*/ 159 h 369"/>
                <a:gd name="T6" fmla="*/ 50 w 50"/>
                <a:gd name="T7" fmla="*/ 183 h 369"/>
                <a:gd name="T8" fmla="*/ 30 w 50"/>
                <a:gd name="T9" fmla="*/ 207 h 369"/>
                <a:gd name="T10" fmla="*/ 30 w 50"/>
                <a:gd name="T11" fmla="*/ 349 h 369"/>
                <a:gd name="T12" fmla="*/ 0 w 50"/>
                <a:gd name="T13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69">
                  <a:moveTo>
                    <a:pt x="0" y="0"/>
                  </a:moveTo>
                  <a:cubicBezTo>
                    <a:pt x="0" y="0"/>
                    <a:pt x="30" y="2"/>
                    <a:pt x="30" y="20"/>
                  </a:cubicBezTo>
                  <a:cubicBezTo>
                    <a:pt x="30" y="37"/>
                    <a:pt x="30" y="145"/>
                    <a:pt x="30" y="159"/>
                  </a:cubicBezTo>
                  <a:cubicBezTo>
                    <a:pt x="30" y="173"/>
                    <a:pt x="50" y="183"/>
                    <a:pt x="50" y="183"/>
                  </a:cubicBezTo>
                  <a:cubicBezTo>
                    <a:pt x="50" y="183"/>
                    <a:pt x="30" y="193"/>
                    <a:pt x="30" y="207"/>
                  </a:cubicBezTo>
                  <a:cubicBezTo>
                    <a:pt x="30" y="221"/>
                    <a:pt x="30" y="331"/>
                    <a:pt x="30" y="349"/>
                  </a:cubicBezTo>
                  <a:cubicBezTo>
                    <a:pt x="30" y="366"/>
                    <a:pt x="0" y="369"/>
                    <a:pt x="0" y="369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6901180" y="3848418"/>
              <a:ext cx="158750" cy="1000125"/>
            </a:xfrm>
            <a:custGeom>
              <a:avLst/>
              <a:gdLst>
                <a:gd name="T0" fmla="*/ 0 w 50"/>
                <a:gd name="T1" fmla="*/ 0 h 315"/>
                <a:gd name="T2" fmla="*/ 30 w 50"/>
                <a:gd name="T3" fmla="*/ 20 h 315"/>
                <a:gd name="T4" fmla="*/ 30 w 50"/>
                <a:gd name="T5" fmla="*/ 135 h 315"/>
                <a:gd name="T6" fmla="*/ 50 w 50"/>
                <a:gd name="T7" fmla="*/ 159 h 315"/>
                <a:gd name="T8" fmla="*/ 30 w 50"/>
                <a:gd name="T9" fmla="*/ 183 h 315"/>
                <a:gd name="T10" fmla="*/ 30 w 50"/>
                <a:gd name="T11" fmla="*/ 295 h 315"/>
                <a:gd name="T12" fmla="*/ 0 w 50"/>
                <a:gd name="T13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15">
                  <a:moveTo>
                    <a:pt x="0" y="0"/>
                  </a:moveTo>
                  <a:cubicBezTo>
                    <a:pt x="0" y="0"/>
                    <a:pt x="30" y="3"/>
                    <a:pt x="30" y="20"/>
                  </a:cubicBezTo>
                  <a:cubicBezTo>
                    <a:pt x="30" y="38"/>
                    <a:pt x="30" y="122"/>
                    <a:pt x="30" y="135"/>
                  </a:cubicBezTo>
                  <a:cubicBezTo>
                    <a:pt x="30" y="149"/>
                    <a:pt x="50" y="159"/>
                    <a:pt x="50" y="159"/>
                  </a:cubicBezTo>
                  <a:cubicBezTo>
                    <a:pt x="50" y="159"/>
                    <a:pt x="30" y="169"/>
                    <a:pt x="30" y="183"/>
                  </a:cubicBezTo>
                  <a:cubicBezTo>
                    <a:pt x="30" y="197"/>
                    <a:pt x="30" y="278"/>
                    <a:pt x="30" y="295"/>
                  </a:cubicBezTo>
                  <a:cubicBezTo>
                    <a:pt x="30" y="313"/>
                    <a:pt x="0" y="315"/>
                    <a:pt x="0" y="315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6901180" y="4870768"/>
              <a:ext cx="158750" cy="206375"/>
            </a:xfrm>
            <a:custGeom>
              <a:avLst/>
              <a:gdLst>
                <a:gd name="T0" fmla="*/ 0 w 50"/>
                <a:gd name="T1" fmla="*/ 0 h 65"/>
                <a:gd name="T2" fmla="*/ 30 w 50"/>
                <a:gd name="T3" fmla="*/ 20 h 65"/>
                <a:gd name="T4" fmla="*/ 30 w 50"/>
                <a:gd name="T5" fmla="*/ 20 h 65"/>
                <a:gd name="T6" fmla="*/ 50 w 50"/>
                <a:gd name="T7" fmla="*/ 31 h 65"/>
                <a:gd name="T8" fmla="*/ 30 w 50"/>
                <a:gd name="T9" fmla="*/ 45 h 65"/>
                <a:gd name="T10" fmla="*/ 30 w 50"/>
                <a:gd name="T11" fmla="*/ 45 h 65"/>
                <a:gd name="T12" fmla="*/ 0 w 50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5">
                  <a:moveTo>
                    <a:pt x="0" y="0"/>
                  </a:moveTo>
                  <a:cubicBezTo>
                    <a:pt x="0" y="0"/>
                    <a:pt x="30" y="3"/>
                    <a:pt x="30" y="20"/>
                  </a:cubicBezTo>
                  <a:cubicBezTo>
                    <a:pt x="30" y="38"/>
                    <a:pt x="30" y="7"/>
                    <a:pt x="30" y="20"/>
                  </a:cubicBezTo>
                  <a:cubicBezTo>
                    <a:pt x="30" y="34"/>
                    <a:pt x="50" y="31"/>
                    <a:pt x="50" y="31"/>
                  </a:cubicBezTo>
                  <a:cubicBezTo>
                    <a:pt x="50" y="31"/>
                    <a:pt x="30" y="31"/>
                    <a:pt x="30" y="45"/>
                  </a:cubicBezTo>
                  <a:cubicBezTo>
                    <a:pt x="30" y="59"/>
                    <a:pt x="30" y="27"/>
                    <a:pt x="30" y="45"/>
                  </a:cubicBezTo>
                  <a:cubicBezTo>
                    <a:pt x="30" y="62"/>
                    <a:pt x="0" y="65"/>
                    <a:pt x="0" y="65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6901180" y="2403793"/>
              <a:ext cx="158750" cy="222250"/>
            </a:xfrm>
            <a:custGeom>
              <a:avLst/>
              <a:gdLst>
                <a:gd name="T0" fmla="*/ 0 w 50"/>
                <a:gd name="T1" fmla="*/ 0 h 70"/>
                <a:gd name="T2" fmla="*/ 30 w 50"/>
                <a:gd name="T3" fmla="*/ 17 h 70"/>
                <a:gd name="T4" fmla="*/ 30 w 50"/>
                <a:gd name="T5" fmla="*/ 17 h 70"/>
                <a:gd name="T6" fmla="*/ 50 w 50"/>
                <a:gd name="T7" fmla="*/ 31 h 70"/>
                <a:gd name="T8" fmla="*/ 30 w 50"/>
                <a:gd name="T9" fmla="*/ 53 h 70"/>
                <a:gd name="T10" fmla="*/ 30 w 50"/>
                <a:gd name="T11" fmla="*/ 53 h 70"/>
                <a:gd name="T12" fmla="*/ 0 w 50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0">
                  <a:moveTo>
                    <a:pt x="0" y="0"/>
                  </a:moveTo>
                  <a:cubicBezTo>
                    <a:pt x="0" y="0"/>
                    <a:pt x="30" y="2"/>
                    <a:pt x="30" y="17"/>
                  </a:cubicBezTo>
                  <a:cubicBezTo>
                    <a:pt x="30" y="31"/>
                    <a:pt x="30" y="5"/>
                    <a:pt x="30" y="17"/>
                  </a:cubicBezTo>
                  <a:cubicBezTo>
                    <a:pt x="30" y="28"/>
                    <a:pt x="50" y="31"/>
                    <a:pt x="50" y="31"/>
                  </a:cubicBezTo>
                  <a:cubicBezTo>
                    <a:pt x="50" y="31"/>
                    <a:pt x="30" y="42"/>
                    <a:pt x="30" y="53"/>
                  </a:cubicBezTo>
                  <a:cubicBezTo>
                    <a:pt x="30" y="65"/>
                    <a:pt x="30" y="38"/>
                    <a:pt x="30" y="53"/>
                  </a:cubicBezTo>
                  <a:cubicBezTo>
                    <a:pt x="30" y="68"/>
                    <a:pt x="0" y="70"/>
                    <a:pt x="0" y="7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7059930" y="4969193"/>
              <a:ext cx="2286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7059930" y="3229293"/>
              <a:ext cx="2159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7059930" y="4356418"/>
              <a:ext cx="21907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7059930" y="2505393"/>
              <a:ext cx="2286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 flipV="1">
              <a:off x="2197418" y="4318318"/>
              <a:ext cx="862012" cy="11906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V="1">
              <a:off x="2289493" y="4718368"/>
              <a:ext cx="792162" cy="11652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H="1" flipV="1">
              <a:off x="5216843" y="4781868"/>
              <a:ext cx="587375" cy="9842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 flipH="1" flipV="1">
              <a:off x="6517005" y="5242243"/>
              <a:ext cx="155575" cy="1714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 flipH="1">
              <a:off x="1514793" y="4473893"/>
              <a:ext cx="118268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 flipH="1" flipV="1">
              <a:off x="3808730" y="1476693"/>
              <a:ext cx="266700" cy="3556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 flipV="1">
              <a:off x="4524693" y="1689418"/>
              <a:ext cx="596900" cy="13684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flipV="1">
              <a:off x="6001068" y="1848168"/>
              <a:ext cx="231775" cy="7905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 flipV="1">
              <a:off x="4937443" y="5858193"/>
              <a:ext cx="0" cy="1111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 flipH="1" flipV="1">
              <a:off x="4712018" y="5937568"/>
              <a:ext cx="225425" cy="317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42" name="Freeform 23"/>
            <p:cNvSpPr>
              <a:spLocks/>
            </p:cNvSpPr>
            <p:nvPr/>
          </p:nvSpPr>
          <p:spPr bwMode="auto">
            <a:xfrm>
              <a:off x="4880293" y="4324668"/>
              <a:ext cx="511175" cy="514350"/>
            </a:xfrm>
            <a:custGeom>
              <a:avLst/>
              <a:gdLst>
                <a:gd name="T0" fmla="*/ 45 w 161"/>
                <a:gd name="T1" fmla="*/ 148 h 162"/>
                <a:gd name="T2" fmla="*/ 141 w 161"/>
                <a:gd name="T3" fmla="*/ 106 h 162"/>
                <a:gd name="T4" fmla="*/ 116 w 161"/>
                <a:gd name="T5" fmla="*/ 13 h 162"/>
                <a:gd name="T6" fmla="*/ 19 w 161"/>
                <a:gd name="T7" fmla="*/ 56 h 162"/>
                <a:gd name="T8" fmla="*/ 45 w 161"/>
                <a:gd name="T9" fmla="*/ 1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2">
                  <a:moveTo>
                    <a:pt x="45" y="148"/>
                  </a:moveTo>
                  <a:cubicBezTo>
                    <a:pt x="78" y="162"/>
                    <a:pt x="122" y="143"/>
                    <a:pt x="141" y="106"/>
                  </a:cubicBezTo>
                  <a:cubicBezTo>
                    <a:pt x="161" y="68"/>
                    <a:pt x="150" y="27"/>
                    <a:pt x="116" y="13"/>
                  </a:cubicBezTo>
                  <a:cubicBezTo>
                    <a:pt x="82" y="0"/>
                    <a:pt x="39" y="19"/>
                    <a:pt x="19" y="56"/>
                  </a:cubicBezTo>
                  <a:cubicBezTo>
                    <a:pt x="0" y="93"/>
                    <a:pt x="11" y="135"/>
                    <a:pt x="45" y="148"/>
                  </a:cubicBez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02098" y="1474159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8 &amp; 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5356" y="785142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7 &amp; 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997" y="6324796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1 &amp; 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17006" y="5738889"/>
            <a:ext cx="605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#5</a:t>
            </a:r>
          </a:p>
        </p:txBody>
      </p:sp>
      <p:sp>
        <p:nvSpPr>
          <p:cNvPr id="9216" name="TextBox 9215"/>
          <p:cNvSpPr txBox="1"/>
          <p:nvPr/>
        </p:nvSpPr>
        <p:spPr>
          <a:xfrm>
            <a:off x="8613648" y="224429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9218" name="TextBox 9217"/>
          <p:cNvSpPr txBox="1"/>
          <p:nvPr/>
        </p:nvSpPr>
        <p:spPr>
          <a:xfrm>
            <a:off x="8613648" y="301175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9219" name="TextBox 9218"/>
          <p:cNvSpPr txBox="1"/>
          <p:nvPr/>
        </p:nvSpPr>
        <p:spPr>
          <a:xfrm>
            <a:off x="8613648" y="406297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#4</a:t>
            </a:r>
          </a:p>
        </p:txBody>
      </p:sp>
      <p:sp>
        <p:nvSpPr>
          <p:cNvPr id="9220" name="TextBox 9219"/>
          <p:cNvSpPr txBox="1"/>
          <p:nvPr/>
        </p:nvSpPr>
        <p:spPr>
          <a:xfrm>
            <a:off x="8634419" y="481105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243876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04" y="2011680"/>
            <a:ext cx="5955792" cy="2834640"/>
          </a:xfrm>
          <a:prstGeom prst="rect">
            <a:avLst/>
          </a:prstGeom>
        </p:spPr>
      </p:pic>
      <p:sp>
        <p:nvSpPr>
          <p:cNvPr id="16" name="Freeform 5"/>
          <p:cNvSpPr>
            <a:spLocks/>
          </p:cNvSpPr>
          <p:nvPr/>
        </p:nvSpPr>
        <p:spPr bwMode="auto">
          <a:xfrm>
            <a:off x="2974723" y="2339751"/>
            <a:ext cx="1504950" cy="88900"/>
          </a:xfrm>
          <a:custGeom>
            <a:avLst/>
            <a:gdLst>
              <a:gd name="T0" fmla="*/ 808 w 948"/>
              <a:gd name="T1" fmla="*/ 56 h 56"/>
              <a:gd name="T2" fmla="*/ 0 w 948"/>
              <a:gd name="T3" fmla="*/ 0 h 56"/>
              <a:gd name="T4" fmla="*/ 948 w 948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8" h="56">
                <a:moveTo>
                  <a:pt x="808" y="56"/>
                </a:moveTo>
                <a:lnTo>
                  <a:pt x="0" y="0"/>
                </a:lnTo>
                <a:lnTo>
                  <a:pt x="948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2957258" y="3273201"/>
            <a:ext cx="1435100" cy="45243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2782633" y="2557238"/>
            <a:ext cx="1609725" cy="36988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28.17-2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19638" y="2105711"/>
            <a:ext cx="71814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Guard</a:t>
            </a:r>
          </a:p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cells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19638" y="2786375"/>
            <a:ext cx="103073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100"/>
              </a:lnSpc>
            </a:pPr>
            <a:r>
              <a:rPr lang="en-GB" sz="1900" b="1" dirty="0" err="1">
                <a:solidFill>
                  <a:srgbClr val="000000"/>
                </a:solidFill>
                <a:ea typeface="ＭＳ Ｐゴシック" charset="0"/>
              </a:rPr>
              <a:t>Stomatal</a:t>
            </a:r>
            <a:endParaRPr lang="en-GB" sz="1900" b="1" dirty="0">
              <a:solidFill>
                <a:srgbClr val="000000"/>
              </a:solidFill>
              <a:ea typeface="ＭＳ Ｐゴシック" charset="0"/>
            </a:endParaRPr>
          </a:p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pore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19638" y="3430330"/>
            <a:ext cx="1178208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Epidermal</a:t>
            </a:r>
          </a:p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cell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43642" y="4296281"/>
            <a:ext cx="368851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74904" indent="-374904"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(b) Surface view of a spiderwort</a:t>
            </a:r>
            <a:br>
              <a:rPr lang="en-GB" sz="1900" b="1" dirty="0">
                <a:solidFill>
                  <a:srgbClr val="000000"/>
                </a:solidFill>
                <a:ea typeface="ＭＳ Ｐゴシック" charset="0"/>
              </a:rPr>
            </a:b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(</a:t>
            </a:r>
            <a:r>
              <a:rPr lang="en-GB" sz="1900" b="1" i="1" dirty="0" err="1">
                <a:solidFill>
                  <a:srgbClr val="000000"/>
                </a:solidFill>
                <a:ea typeface="ＭＳ Ｐゴシック" charset="0"/>
              </a:rPr>
              <a:t>Tradescantia</a:t>
            </a: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) leaf (LM)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16200000">
            <a:off x="7033148" y="3187125"/>
            <a:ext cx="714914" cy="27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100"/>
              </a:lnSpc>
            </a:pPr>
            <a:r>
              <a:rPr lang="el-GR" sz="1900" b="1" dirty="0">
                <a:solidFill>
                  <a:srgbClr val="000000"/>
                </a:solidFill>
                <a:ea typeface="ＭＳ Ｐゴシック" charset="0"/>
              </a:rPr>
              <a:t>50 </a:t>
            </a:r>
            <a:r>
              <a:rPr lang="en-US" sz="1900" dirty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𝛍</a:t>
            </a: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m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2957513" y="2336800"/>
            <a:ext cx="1504950" cy="88900"/>
          </a:xfrm>
          <a:custGeom>
            <a:avLst/>
            <a:gdLst>
              <a:gd name="T0" fmla="*/ 808 w 948"/>
              <a:gd name="T1" fmla="*/ 56 h 56"/>
              <a:gd name="T2" fmla="*/ 0 w 948"/>
              <a:gd name="T3" fmla="*/ 0 h 56"/>
              <a:gd name="T4" fmla="*/ 948 w 948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8" h="56">
                <a:moveTo>
                  <a:pt x="808" y="56"/>
                </a:moveTo>
                <a:lnTo>
                  <a:pt x="0" y="0"/>
                </a:lnTo>
                <a:lnTo>
                  <a:pt x="948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2963863" y="3270250"/>
            <a:ext cx="1435100" cy="4524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2789238" y="2559050"/>
            <a:ext cx="1609725" cy="3698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093851" y="4641869"/>
            <a:ext cx="827150" cy="19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14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Dermal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91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4" y="655320"/>
            <a:ext cx="5803392" cy="5547360"/>
          </a:xfrm>
          <a:prstGeom prst="rect">
            <a:avLst/>
          </a:prstGeom>
        </p:spPr>
      </p:pic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3048000" y="1025525"/>
            <a:ext cx="3111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3035300" y="1889125"/>
            <a:ext cx="323850" cy="31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3048000" y="3276600"/>
            <a:ext cx="307975" cy="3714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3048000" y="4014788"/>
            <a:ext cx="304800" cy="89058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7" name="Freeform 9"/>
          <p:cNvSpPr>
            <a:spLocks/>
          </p:cNvSpPr>
          <p:nvPr/>
        </p:nvSpPr>
        <p:spPr bwMode="auto">
          <a:xfrm>
            <a:off x="3359150" y="819150"/>
            <a:ext cx="188913" cy="433388"/>
          </a:xfrm>
          <a:custGeom>
            <a:avLst/>
            <a:gdLst>
              <a:gd name="T0" fmla="*/ 60 w 60"/>
              <a:gd name="T1" fmla="*/ 0 h 137"/>
              <a:gd name="T2" fmla="*/ 24 w 60"/>
              <a:gd name="T3" fmla="*/ 24 h 137"/>
              <a:gd name="T4" fmla="*/ 24 w 60"/>
              <a:gd name="T5" fmla="*/ 35 h 137"/>
              <a:gd name="T6" fmla="*/ 0 w 60"/>
              <a:gd name="T7" fmla="*/ 64 h 137"/>
              <a:gd name="T8" fmla="*/ 24 w 60"/>
              <a:gd name="T9" fmla="*/ 92 h 137"/>
              <a:gd name="T10" fmla="*/ 24 w 60"/>
              <a:gd name="T11" fmla="*/ 113 h 137"/>
              <a:gd name="T12" fmla="*/ 60 w 60"/>
              <a:gd name="T13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37">
                <a:moveTo>
                  <a:pt x="60" y="0"/>
                </a:moveTo>
                <a:cubicBezTo>
                  <a:pt x="60" y="0"/>
                  <a:pt x="24" y="3"/>
                  <a:pt x="24" y="24"/>
                </a:cubicBezTo>
                <a:cubicBezTo>
                  <a:pt x="24" y="45"/>
                  <a:pt x="24" y="19"/>
                  <a:pt x="24" y="35"/>
                </a:cubicBezTo>
                <a:cubicBezTo>
                  <a:pt x="24" y="52"/>
                  <a:pt x="0" y="64"/>
                  <a:pt x="0" y="64"/>
                </a:cubicBezTo>
                <a:cubicBezTo>
                  <a:pt x="0" y="64"/>
                  <a:pt x="24" y="76"/>
                  <a:pt x="24" y="92"/>
                </a:cubicBezTo>
                <a:cubicBezTo>
                  <a:pt x="24" y="109"/>
                  <a:pt x="24" y="91"/>
                  <a:pt x="24" y="113"/>
                </a:cubicBezTo>
                <a:cubicBezTo>
                  <a:pt x="24" y="134"/>
                  <a:pt x="60" y="137"/>
                  <a:pt x="60" y="137"/>
                </a:cubicBez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3359150" y="1277938"/>
            <a:ext cx="188913" cy="1273175"/>
          </a:xfrm>
          <a:custGeom>
            <a:avLst/>
            <a:gdLst>
              <a:gd name="T0" fmla="*/ 60 w 60"/>
              <a:gd name="T1" fmla="*/ 0 h 402"/>
              <a:gd name="T2" fmla="*/ 24 w 60"/>
              <a:gd name="T3" fmla="*/ 24 h 402"/>
              <a:gd name="T4" fmla="*/ 24 w 60"/>
              <a:gd name="T5" fmla="*/ 165 h 402"/>
              <a:gd name="T6" fmla="*/ 0 w 60"/>
              <a:gd name="T7" fmla="*/ 193 h 402"/>
              <a:gd name="T8" fmla="*/ 24 w 60"/>
              <a:gd name="T9" fmla="*/ 222 h 402"/>
              <a:gd name="T10" fmla="*/ 24 w 60"/>
              <a:gd name="T11" fmla="*/ 378 h 402"/>
              <a:gd name="T12" fmla="*/ 60 w 60"/>
              <a:gd name="T13" fmla="*/ 402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402">
                <a:moveTo>
                  <a:pt x="60" y="0"/>
                </a:moveTo>
                <a:cubicBezTo>
                  <a:pt x="60" y="0"/>
                  <a:pt x="24" y="3"/>
                  <a:pt x="24" y="24"/>
                </a:cubicBezTo>
                <a:cubicBezTo>
                  <a:pt x="24" y="45"/>
                  <a:pt x="24" y="148"/>
                  <a:pt x="24" y="165"/>
                </a:cubicBezTo>
                <a:cubicBezTo>
                  <a:pt x="24" y="182"/>
                  <a:pt x="0" y="193"/>
                  <a:pt x="0" y="193"/>
                </a:cubicBezTo>
                <a:cubicBezTo>
                  <a:pt x="0" y="193"/>
                  <a:pt x="24" y="206"/>
                  <a:pt x="24" y="222"/>
                </a:cubicBezTo>
                <a:cubicBezTo>
                  <a:pt x="24" y="239"/>
                  <a:pt x="24" y="357"/>
                  <a:pt x="24" y="378"/>
                </a:cubicBezTo>
                <a:cubicBezTo>
                  <a:pt x="24" y="399"/>
                  <a:pt x="60" y="402"/>
                  <a:pt x="60" y="402"/>
                </a:cubicBez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9" name="Freeform 11"/>
          <p:cNvSpPr>
            <a:spLocks/>
          </p:cNvSpPr>
          <p:nvPr/>
        </p:nvSpPr>
        <p:spPr bwMode="auto">
          <a:xfrm>
            <a:off x="3359150" y="2576513"/>
            <a:ext cx="188913" cy="2128838"/>
          </a:xfrm>
          <a:custGeom>
            <a:avLst/>
            <a:gdLst>
              <a:gd name="T0" fmla="*/ 60 w 60"/>
              <a:gd name="T1" fmla="*/ 0 h 672"/>
              <a:gd name="T2" fmla="*/ 24 w 60"/>
              <a:gd name="T3" fmla="*/ 24 h 672"/>
              <a:gd name="T4" fmla="*/ 24 w 60"/>
              <a:gd name="T5" fmla="*/ 311 h 672"/>
              <a:gd name="T6" fmla="*/ 0 w 60"/>
              <a:gd name="T7" fmla="*/ 339 h 672"/>
              <a:gd name="T8" fmla="*/ 24 w 60"/>
              <a:gd name="T9" fmla="*/ 368 h 672"/>
              <a:gd name="T10" fmla="*/ 24 w 60"/>
              <a:gd name="T11" fmla="*/ 648 h 672"/>
              <a:gd name="T12" fmla="*/ 60 w 60"/>
              <a:gd name="T1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672">
                <a:moveTo>
                  <a:pt x="60" y="0"/>
                </a:moveTo>
                <a:cubicBezTo>
                  <a:pt x="60" y="0"/>
                  <a:pt x="24" y="3"/>
                  <a:pt x="24" y="24"/>
                </a:cubicBezTo>
                <a:cubicBezTo>
                  <a:pt x="24" y="45"/>
                  <a:pt x="24" y="294"/>
                  <a:pt x="24" y="311"/>
                </a:cubicBezTo>
                <a:cubicBezTo>
                  <a:pt x="24" y="327"/>
                  <a:pt x="0" y="339"/>
                  <a:pt x="0" y="339"/>
                </a:cubicBezTo>
                <a:cubicBezTo>
                  <a:pt x="0" y="339"/>
                  <a:pt x="24" y="351"/>
                  <a:pt x="24" y="368"/>
                </a:cubicBezTo>
                <a:cubicBezTo>
                  <a:pt x="24" y="384"/>
                  <a:pt x="24" y="627"/>
                  <a:pt x="24" y="648"/>
                </a:cubicBezTo>
                <a:cubicBezTo>
                  <a:pt x="24" y="669"/>
                  <a:pt x="60" y="672"/>
                  <a:pt x="60" y="672"/>
                </a:cubicBez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0" name="Freeform 12"/>
          <p:cNvSpPr>
            <a:spLocks/>
          </p:cNvSpPr>
          <p:nvPr/>
        </p:nvSpPr>
        <p:spPr bwMode="auto">
          <a:xfrm>
            <a:off x="3359150" y="4724400"/>
            <a:ext cx="188913" cy="347663"/>
          </a:xfrm>
          <a:custGeom>
            <a:avLst/>
            <a:gdLst>
              <a:gd name="T0" fmla="*/ 60 w 60"/>
              <a:gd name="T1" fmla="*/ 1 h 110"/>
              <a:gd name="T2" fmla="*/ 24 w 60"/>
              <a:gd name="T3" fmla="*/ 21 h 110"/>
              <a:gd name="T4" fmla="*/ 24 w 60"/>
              <a:gd name="T5" fmla="*/ 29 h 110"/>
              <a:gd name="T6" fmla="*/ 0 w 60"/>
              <a:gd name="T7" fmla="*/ 58 h 110"/>
              <a:gd name="T8" fmla="*/ 24 w 60"/>
              <a:gd name="T9" fmla="*/ 85 h 110"/>
              <a:gd name="T10" fmla="*/ 24 w 60"/>
              <a:gd name="T11" fmla="*/ 89 h 110"/>
              <a:gd name="T12" fmla="*/ 60 w 60"/>
              <a:gd name="T13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10">
                <a:moveTo>
                  <a:pt x="60" y="1"/>
                </a:moveTo>
                <a:cubicBezTo>
                  <a:pt x="60" y="1"/>
                  <a:pt x="24" y="0"/>
                  <a:pt x="24" y="21"/>
                </a:cubicBezTo>
                <a:cubicBezTo>
                  <a:pt x="24" y="24"/>
                  <a:pt x="24" y="26"/>
                  <a:pt x="24" y="29"/>
                </a:cubicBezTo>
                <a:cubicBezTo>
                  <a:pt x="24" y="45"/>
                  <a:pt x="0" y="58"/>
                  <a:pt x="0" y="58"/>
                </a:cubicBezTo>
                <a:cubicBezTo>
                  <a:pt x="0" y="58"/>
                  <a:pt x="24" y="66"/>
                  <a:pt x="24" y="85"/>
                </a:cubicBezTo>
                <a:cubicBezTo>
                  <a:pt x="24" y="89"/>
                  <a:pt x="24" y="84"/>
                  <a:pt x="24" y="89"/>
                </a:cubicBezTo>
                <a:cubicBezTo>
                  <a:pt x="24" y="110"/>
                  <a:pt x="60" y="110"/>
                  <a:pt x="60" y="110"/>
                </a:cubicBez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V="1">
            <a:off x="4119563" y="3060700"/>
            <a:ext cx="207963" cy="2093913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" name="Freeform 14"/>
          <p:cNvSpPr>
            <a:spLocks/>
          </p:cNvSpPr>
          <p:nvPr/>
        </p:nvSpPr>
        <p:spPr bwMode="auto">
          <a:xfrm>
            <a:off x="6249988" y="4683125"/>
            <a:ext cx="238125" cy="471488"/>
          </a:xfrm>
          <a:custGeom>
            <a:avLst/>
            <a:gdLst>
              <a:gd name="T0" fmla="*/ 0 w 150"/>
              <a:gd name="T1" fmla="*/ 52 h 297"/>
              <a:gd name="T2" fmla="*/ 130 w 150"/>
              <a:gd name="T3" fmla="*/ 297 h 297"/>
              <a:gd name="T4" fmla="*/ 150 w 150"/>
              <a:gd name="T5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0" h="297">
                <a:moveTo>
                  <a:pt x="0" y="52"/>
                </a:moveTo>
                <a:lnTo>
                  <a:pt x="130" y="297"/>
                </a:lnTo>
                <a:lnTo>
                  <a:pt x="15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3" name="Freeform 15"/>
          <p:cNvSpPr>
            <a:spLocks/>
          </p:cNvSpPr>
          <p:nvPr/>
        </p:nvSpPr>
        <p:spPr bwMode="auto">
          <a:xfrm>
            <a:off x="4375150" y="4333875"/>
            <a:ext cx="827088" cy="820738"/>
          </a:xfrm>
          <a:custGeom>
            <a:avLst/>
            <a:gdLst>
              <a:gd name="T0" fmla="*/ 0 w 521"/>
              <a:gd name="T1" fmla="*/ 214 h 517"/>
              <a:gd name="T2" fmla="*/ 447 w 521"/>
              <a:gd name="T3" fmla="*/ 517 h 517"/>
              <a:gd name="T4" fmla="*/ 521 w 521"/>
              <a:gd name="T5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1" h="517">
                <a:moveTo>
                  <a:pt x="0" y="214"/>
                </a:moveTo>
                <a:lnTo>
                  <a:pt x="447" y="517"/>
                </a:lnTo>
                <a:lnTo>
                  <a:pt x="521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28.17-3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76095" y="728980"/>
            <a:ext cx="115256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Upper</a:t>
            </a:r>
          </a:p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epidermis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75460" y="1593361"/>
            <a:ext cx="120706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Palisade</a:t>
            </a:r>
          </a:p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mesophyll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75460" y="2943660"/>
            <a:ext cx="120706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Spongy</a:t>
            </a:r>
          </a:p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mesophyll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69268" y="3679465"/>
            <a:ext cx="115256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Lower</a:t>
            </a:r>
          </a:p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epidermis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60585" y="5218992"/>
            <a:ext cx="501099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Vein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13615" y="5199942"/>
            <a:ext cx="1235916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Air spaces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00793" y="5198580"/>
            <a:ext cx="1328890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Guard cells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60585" y="6073901"/>
            <a:ext cx="302647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5760" indent="-457200"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(c) Cross section of a lilac</a:t>
            </a:r>
            <a:br>
              <a:rPr lang="en-GB" sz="1900" b="1" dirty="0">
                <a:solidFill>
                  <a:srgbClr val="000000"/>
                </a:solidFill>
                <a:ea typeface="ＭＳ Ｐゴシック" charset="0"/>
              </a:rPr>
            </a:b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(</a:t>
            </a:r>
            <a:r>
              <a:rPr lang="en-GB" sz="1900" b="1" i="1" dirty="0" err="1">
                <a:solidFill>
                  <a:srgbClr val="000000"/>
                </a:solidFill>
                <a:ea typeface="ＭＳ Ｐゴシック" charset="0"/>
              </a:rPr>
              <a:t>Syringa</a:t>
            </a: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) leaf (LM)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16200000">
            <a:off x="6884120" y="3852432"/>
            <a:ext cx="850424" cy="27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1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10</a:t>
            </a:r>
            <a:r>
              <a:rPr lang="el-GR" sz="1900" b="1" dirty="0">
                <a:solidFill>
                  <a:srgbClr val="000000"/>
                </a:solidFill>
                <a:ea typeface="ＭＳ Ｐゴシック" charset="0"/>
              </a:rPr>
              <a:t>0 </a:t>
            </a:r>
            <a:r>
              <a:rPr lang="en-US" sz="1900" dirty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𝛍</a:t>
            </a: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m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81848" y="5678452"/>
            <a:ext cx="827150" cy="19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14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Dermal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178673" y="6036814"/>
            <a:ext cx="880049" cy="19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1400"/>
              </a:lnSpc>
            </a:pPr>
            <a:r>
              <a:rPr lang="en-GB" sz="1900" b="1" dirty="0">
                <a:solidFill>
                  <a:srgbClr val="000000"/>
                </a:solidFill>
                <a:ea typeface="ＭＳ Ｐゴシック" charset="0"/>
              </a:rPr>
              <a:t>Ground</a:t>
            </a:r>
            <a:endParaRPr lang="en-US" sz="19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3048000" y="1025525"/>
            <a:ext cx="3111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3035300" y="1889125"/>
            <a:ext cx="323850" cy="31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048000" y="3276600"/>
            <a:ext cx="307975" cy="3714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3048000" y="4014788"/>
            <a:ext cx="304800" cy="8905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3359150" y="819150"/>
            <a:ext cx="188913" cy="433388"/>
          </a:xfrm>
          <a:custGeom>
            <a:avLst/>
            <a:gdLst>
              <a:gd name="T0" fmla="*/ 60 w 60"/>
              <a:gd name="T1" fmla="*/ 0 h 137"/>
              <a:gd name="T2" fmla="*/ 24 w 60"/>
              <a:gd name="T3" fmla="*/ 24 h 137"/>
              <a:gd name="T4" fmla="*/ 24 w 60"/>
              <a:gd name="T5" fmla="*/ 35 h 137"/>
              <a:gd name="T6" fmla="*/ 0 w 60"/>
              <a:gd name="T7" fmla="*/ 64 h 137"/>
              <a:gd name="T8" fmla="*/ 24 w 60"/>
              <a:gd name="T9" fmla="*/ 92 h 137"/>
              <a:gd name="T10" fmla="*/ 24 w 60"/>
              <a:gd name="T11" fmla="*/ 113 h 137"/>
              <a:gd name="T12" fmla="*/ 60 w 60"/>
              <a:gd name="T13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37">
                <a:moveTo>
                  <a:pt x="60" y="0"/>
                </a:moveTo>
                <a:cubicBezTo>
                  <a:pt x="60" y="0"/>
                  <a:pt x="24" y="3"/>
                  <a:pt x="24" y="24"/>
                </a:cubicBezTo>
                <a:cubicBezTo>
                  <a:pt x="24" y="45"/>
                  <a:pt x="24" y="19"/>
                  <a:pt x="24" y="35"/>
                </a:cubicBezTo>
                <a:cubicBezTo>
                  <a:pt x="24" y="52"/>
                  <a:pt x="0" y="64"/>
                  <a:pt x="0" y="64"/>
                </a:cubicBezTo>
                <a:cubicBezTo>
                  <a:pt x="0" y="64"/>
                  <a:pt x="24" y="76"/>
                  <a:pt x="24" y="92"/>
                </a:cubicBezTo>
                <a:cubicBezTo>
                  <a:pt x="24" y="109"/>
                  <a:pt x="24" y="91"/>
                  <a:pt x="24" y="113"/>
                </a:cubicBezTo>
                <a:cubicBezTo>
                  <a:pt x="24" y="134"/>
                  <a:pt x="60" y="137"/>
                  <a:pt x="60" y="137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3359150" y="1277938"/>
            <a:ext cx="188913" cy="1273175"/>
          </a:xfrm>
          <a:custGeom>
            <a:avLst/>
            <a:gdLst>
              <a:gd name="T0" fmla="*/ 60 w 60"/>
              <a:gd name="T1" fmla="*/ 0 h 402"/>
              <a:gd name="T2" fmla="*/ 24 w 60"/>
              <a:gd name="T3" fmla="*/ 24 h 402"/>
              <a:gd name="T4" fmla="*/ 24 w 60"/>
              <a:gd name="T5" fmla="*/ 165 h 402"/>
              <a:gd name="T6" fmla="*/ 0 w 60"/>
              <a:gd name="T7" fmla="*/ 193 h 402"/>
              <a:gd name="T8" fmla="*/ 24 w 60"/>
              <a:gd name="T9" fmla="*/ 222 h 402"/>
              <a:gd name="T10" fmla="*/ 24 w 60"/>
              <a:gd name="T11" fmla="*/ 378 h 402"/>
              <a:gd name="T12" fmla="*/ 60 w 60"/>
              <a:gd name="T13" fmla="*/ 402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402">
                <a:moveTo>
                  <a:pt x="60" y="0"/>
                </a:moveTo>
                <a:cubicBezTo>
                  <a:pt x="60" y="0"/>
                  <a:pt x="24" y="3"/>
                  <a:pt x="24" y="24"/>
                </a:cubicBezTo>
                <a:cubicBezTo>
                  <a:pt x="24" y="45"/>
                  <a:pt x="24" y="148"/>
                  <a:pt x="24" y="165"/>
                </a:cubicBezTo>
                <a:cubicBezTo>
                  <a:pt x="24" y="182"/>
                  <a:pt x="0" y="193"/>
                  <a:pt x="0" y="193"/>
                </a:cubicBezTo>
                <a:cubicBezTo>
                  <a:pt x="0" y="193"/>
                  <a:pt x="24" y="206"/>
                  <a:pt x="24" y="222"/>
                </a:cubicBezTo>
                <a:cubicBezTo>
                  <a:pt x="24" y="239"/>
                  <a:pt x="24" y="357"/>
                  <a:pt x="24" y="378"/>
                </a:cubicBezTo>
                <a:cubicBezTo>
                  <a:pt x="24" y="399"/>
                  <a:pt x="60" y="402"/>
                  <a:pt x="60" y="402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3359150" y="2576513"/>
            <a:ext cx="188913" cy="2128838"/>
          </a:xfrm>
          <a:custGeom>
            <a:avLst/>
            <a:gdLst>
              <a:gd name="T0" fmla="*/ 60 w 60"/>
              <a:gd name="T1" fmla="*/ 0 h 672"/>
              <a:gd name="T2" fmla="*/ 24 w 60"/>
              <a:gd name="T3" fmla="*/ 24 h 672"/>
              <a:gd name="T4" fmla="*/ 24 w 60"/>
              <a:gd name="T5" fmla="*/ 311 h 672"/>
              <a:gd name="T6" fmla="*/ 0 w 60"/>
              <a:gd name="T7" fmla="*/ 339 h 672"/>
              <a:gd name="T8" fmla="*/ 24 w 60"/>
              <a:gd name="T9" fmla="*/ 368 h 672"/>
              <a:gd name="T10" fmla="*/ 24 w 60"/>
              <a:gd name="T11" fmla="*/ 648 h 672"/>
              <a:gd name="T12" fmla="*/ 60 w 60"/>
              <a:gd name="T1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672">
                <a:moveTo>
                  <a:pt x="60" y="0"/>
                </a:moveTo>
                <a:cubicBezTo>
                  <a:pt x="60" y="0"/>
                  <a:pt x="24" y="3"/>
                  <a:pt x="24" y="24"/>
                </a:cubicBezTo>
                <a:cubicBezTo>
                  <a:pt x="24" y="45"/>
                  <a:pt x="24" y="294"/>
                  <a:pt x="24" y="311"/>
                </a:cubicBezTo>
                <a:cubicBezTo>
                  <a:pt x="24" y="327"/>
                  <a:pt x="0" y="339"/>
                  <a:pt x="0" y="339"/>
                </a:cubicBezTo>
                <a:cubicBezTo>
                  <a:pt x="0" y="339"/>
                  <a:pt x="24" y="351"/>
                  <a:pt x="24" y="368"/>
                </a:cubicBezTo>
                <a:cubicBezTo>
                  <a:pt x="24" y="384"/>
                  <a:pt x="24" y="627"/>
                  <a:pt x="24" y="648"/>
                </a:cubicBezTo>
                <a:cubicBezTo>
                  <a:pt x="24" y="669"/>
                  <a:pt x="60" y="672"/>
                  <a:pt x="60" y="672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12"/>
          <p:cNvSpPr>
            <a:spLocks/>
          </p:cNvSpPr>
          <p:nvPr/>
        </p:nvSpPr>
        <p:spPr bwMode="auto">
          <a:xfrm>
            <a:off x="3359150" y="4724400"/>
            <a:ext cx="188913" cy="347663"/>
          </a:xfrm>
          <a:custGeom>
            <a:avLst/>
            <a:gdLst>
              <a:gd name="T0" fmla="*/ 60 w 60"/>
              <a:gd name="T1" fmla="*/ 1 h 110"/>
              <a:gd name="T2" fmla="*/ 24 w 60"/>
              <a:gd name="T3" fmla="*/ 21 h 110"/>
              <a:gd name="T4" fmla="*/ 24 w 60"/>
              <a:gd name="T5" fmla="*/ 29 h 110"/>
              <a:gd name="T6" fmla="*/ 0 w 60"/>
              <a:gd name="T7" fmla="*/ 58 h 110"/>
              <a:gd name="T8" fmla="*/ 24 w 60"/>
              <a:gd name="T9" fmla="*/ 85 h 110"/>
              <a:gd name="T10" fmla="*/ 24 w 60"/>
              <a:gd name="T11" fmla="*/ 89 h 110"/>
              <a:gd name="T12" fmla="*/ 60 w 60"/>
              <a:gd name="T13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10">
                <a:moveTo>
                  <a:pt x="60" y="1"/>
                </a:moveTo>
                <a:cubicBezTo>
                  <a:pt x="60" y="1"/>
                  <a:pt x="24" y="0"/>
                  <a:pt x="24" y="21"/>
                </a:cubicBezTo>
                <a:cubicBezTo>
                  <a:pt x="24" y="24"/>
                  <a:pt x="24" y="26"/>
                  <a:pt x="24" y="29"/>
                </a:cubicBezTo>
                <a:cubicBezTo>
                  <a:pt x="24" y="45"/>
                  <a:pt x="0" y="58"/>
                  <a:pt x="0" y="58"/>
                </a:cubicBezTo>
                <a:cubicBezTo>
                  <a:pt x="0" y="58"/>
                  <a:pt x="24" y="66"/>
                  <a:pt x="24" y="85"/>
                </a:cubicBezTo>
                <a:cubicBezTo>
                  <a:pt x="24" y="89"/>
                  <a:pt x="24" y="84"/>
                  <a:pt x="24" y="89"/>
                </a:cubicBezTo>
                <a:cubicBezTo>
                  <a:pt x="24" y="110"/>
                  <a:pt x="60" y="110"/>
                  <a:pt x="60" y="11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V="1">
            <a:off x="4119563" y="3060700"/>
            <a:ext cx="207963" cy="209391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6249988" y="4683125"/>
            <a:ext cx="238125" cy="471488"/>
          </a:xfrm>
          <a:custGeom>
            <a:avLst/>
            <a:gdLst>
              <a:gd name="T0" fmla="*/ 0 w 150"/>
              <a:gd name="T1" fmla="*/ 52 h 297"/>
              <a:gd name="T2" fmla="*/ 130 w 150"/>
              <a:gd name="T3" fmla="*/ 297 h 297"/>
              <a:gd name="T4" fmla="*/ 150 w 150"/>
              <a:gd name="T5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0" h="297">
                <a:moveTo>
                  <a:pt x="0" y="52"/>
                </a:moveTo>
                <a:lnTo>
                  <a:pt x="130" y="297"/>
                </a:lnTo>
                <a:lnTo>
                  <a:pt x="15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9" name="Freeform 15"/>
          <p:cNvSpPr>
            <a:spLocks/>
          </p:cNvSpPr>
          <p:nvPr/>
        </p:nvSpPr>
        <p:spPr bwMode="auto">
          <a:xfrm>
            <a:off x="4375150" y="4333875"/>
            <a:ext cx="827088" cy="820738"/>
          </a:xfrm>
          <a:custGeom>
            <a:avLst/>
            <a:gdLst>
              <a:gd name="T0" fmla="*/ 0 w 521"/>
              <a:gd name="T1" fmla="*/ 214 h 517"/>
              <a:gd name="T2" fmla="*/ 447 w 521"/>
              <a:gd name="T3" fmla="*/ 517 h 517"/>
              <a:gd name="T4" fmla="*/ 521 w 521"/>
              <a:gd name="T5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1" h="517">
                <a:moveTo>
                  <a:pt x="0" y="214"/>
                </a:moveTo>
                <a:lnTo>
                  <a:pt x="447" y="517"/>
                </a:lnTo>
                <a:lnTo>
                  <a:pt x="521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3295" y="548327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#10</a:t>
            </a:r>
          </a:p>
        </p:txBody>
      </p:sp>
    </p:spTree>
    <p:extLst>
      <p:ext uri="{BB962C8B-B14F-4D97-AF65-F5344CB8AC3E}">
        <p14:creationId xmlns:p14="http://schemas.microsoft.com/office/powerpoint/2010/main" val="701250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mesophyll of </a:t>
            </a:r>
            <a:r>
              <a:rPr lang="en-US" altLang="en-US" dirty="0" err="1"/>
              <a:t>eudicots</a:t>
            </a:r>
            <a:r>
              <a:rPr lang="en-US" altLang="en-US" dirty="0"/>
              <a:t> has two layers</a:t>
            </a:r>
          </a:p>
          <a:p>
            <a:pPr lvl="1"/>
            <a:r>
              <a:rPr lang="en-US" altLang="en-US" dirty="0"/>
              <a:t>The palisade mesophyll in the upper part of the leaf consists of elongated cells for photosynthesis</a:t>
            </a:r>
          </a:p>
          <a:p>
            <a:pPr lvl="1"/>
            <a:r>
              <a:rPr lang="en-US" altLang="en-US" dirty="0"/>
              <a:t>The spongy mesophyll in the lower part of the leaf consists of loosely arranged cells for gas exchange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61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vascular tissue of each leaf is continuous with the vascular tissue of the stem</a:t>
            </a:r>
          </a:p>
          <a:p>
            <a:r>
              <a:rPr lang="en-US" altLang="en-US"/>
              <a:t>Veins are the leaf</a:t>
            </a:r>
            <a:r>
              <a:rPr lang="en-US" altLang="ja-JP"/>
              <a:t>’s vascular bundles, which function in fluid transport and provide structure to the leaf</a:t>
            </a:r>
          </a:p>
          <a:p>
            <a:r>
              <a:rPr lang="en-US" altLang="en-US"/>
              <a:t>Each vein in a leaf is enclosed by a protective bundle sheath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20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Bark</a:t>
            </a:r>
            <a:r>
              <a:rPr lang="en-US" altLang="en-US" dirty="0"/>
              <a:t> consists of all the tissues external to the vascular cambium, including secondary phloem and periderm</a:t>
            </a:r>
          </a:p>
          <a:p>
            <a:r>
              <a:rPr lang="en-US" altLang="en-US" b="1" dirty="0"/>
              <a:t>Lenticels</a:t>
            </a:r>
            <a:r>
              <a:rPr lang="en-US" altLang="en-US" dirty="0"/>
              <a:t> in the periderm allow for gas exchange between living stem or root cells and the outside air</a:t>
            </a:r>
          </a:p>
          <a:p>
            <a:r>
              <a:rPr lang="en-US" altLang="en-US" dirty="0"/>
              <a:t>The function of bark is protection; it acts as a physical barrier reducing water loss, protecting from physical damage and pathogens/insects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6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Three basic organs evolved to acquire these resources: roots, stems, and leaves</a:t>
            </a:r>
          </a:p>
          <a:p>
            <a:r>
              <a:rPr lang="en-US" altLang="en-US" dirty="0"/>
              <a:t>The </a:t>
            </a:r>
            <a:r>
              <a:rPr lang="en-US" altLang="en-US" b="1" dirty="0"/>
              <a:t>root system </a:t>
            </a:r>
            <a:r>
              <a:rPr lang="en-US" altLang="en-US" dirty="0"/>
              <a:t>includes all of the plant</a:t>
            </a:r>
            <a:r>
              <a:rPr lang="en-US" altLang="ja-JP" dirty="0"/>
              <a:t>’s roots</a:t>
            </a:r>
          </a:p>
          <a:p>
            <a:r>
              <a:rPr lang="en-US" altLang="en-US" dirty="0"/>
              <a:t>The </a:t>
            </a:r>
            <a:r>
              <a:rPr lang="en-US" altLang="en-US" b="1" dirty="0"/>
              <a:t>shoot system </a:t>
            </a:r>
            <a:r>
              <a:rPr lang="en-US" altLang="en-US" dirty="0"/>
              <a:t>includes the stems, leaves, and (in angiosperms) flowers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7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68" y="210312"/>
            <a:ext cx="6303264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28.3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49388" y="1030288"/>
            <a:ext cx="5770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Node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49388" y="1277938"/>
            <a:ext cx="10515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Internode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49388" y="1804988"/>
            <a:ext cx="1179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Apical bud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49388" y="220663"/>
            <a:ext cx="30649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Reproductive shoot (flower)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449388" y="2527300"/>
            <a:ext cx="1833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Vegetative shoot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49388" y="3135313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Leaf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160588" y="3243263"/>
            <a:ext cx="756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Petiole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0588" y="3008313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Blade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539683" y="4331018"/>
            <a:ext cx="8420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Taproot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904038" y="5105400"/>
            <a:ext cx="7950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Root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system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843213" y="5183188"/>
            <a:ext cx="9233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Lateral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(branch)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roots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904038" y="2054225"/>
            <a:ext cx="7950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Shoot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system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449388" y="3984625"/>
            <a:ext cx="5642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Stem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449388" y="3529013"/>
            <a:ext cx="1320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Axillary bud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449388" y="464096"/>
            <a:ext cx="1179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Apical bud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6624638" y="4381500"/>
            <a:ext cx="146050" cy="1978025"/>
          </a:xfrm>
          <a:custGeom>
            <a:avLst/>
            <a:gdLst>
              <a:gd name="T0" fmla="*/ 0 w 46"/>
              <a:gd name="T1" fmla="*/ 0 h 625"/>
              <a:gd name="T2" fmla="*/ 28 w 46"/>
              <a:gd name="T3" fmla="*/ 19 h 625"/>
              <a:gd name="T4" fmla="*/ 28 w 46"/>
              <a:gd name="T5" fmla="*/ 290 h 625"/>
              <a:gd name="T6" fmla="*/ 46 w 46"/>
              <a:gd name="T7" fmla="*/ 312 h 625"/>
              <a:gd name="T8" fmla="*/ 28 w 46"/>
              <a:gd name="T9" fmla="*/ 334 h 625"/>
              <a:gd name="T10" fmla="*/ 28 w 46"/>
              <a:gd name="T11" fmla="*/ 606 h 625"/>
              <a:gd name="T12" fmla="*/ 0 w 46"/>
              <a:gd name="T13" fmla="*/ 625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625">
                <a:moveTo>
                  <a:pt x="0" y="0"/>
                </a:moveTo>
                <a:cubicBezTo>
                  <a:pt x="0" y="0"/>
                  <a:pt x="28" y="2"/>
                  <a:pt x="28" y="19"/>
                </a:cubicBezTo>
                <a:cubicBezTo>
                  <a:pt x="28" y="35"/>
                  <a:pt x="28" y="278"/>
                  <a:pt x="28" y="290"/>
                </a:cubicBezTo>
                <a:cubicBezTo>
                  <a:pt x="28" y="303"/>
                  <a:pt x="46" y="312"/>
                  <a:pt x="46" y="312"/>
                </a:cubicBezTo>
                <a:cubicBezTo>
                  <a:pt x="46" y="312"/>
                  <a:pt x="28" y="322"/>
                  <a:pt x="28" y="334"/>
                </a:cubicBezTo>
                <a:cubicBezTo>
                  <a:pt x="28" y="347"/>
                  <a:pt x="28" y="590"/>
                  <a:pt x="28" y="606"/>
                </a:cubicBezTo>
                <a:cubicBezTo>
                  <a:pt x="28" y="622"/>
                  <a:pt x="0" y="625"/>
                  <a:pt x="0" y="625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6624638" y="439738"/>
            <a:ext cx="146050" cy="3756025"/>
          </a:xfrm>
          <a:custGeom>
            <a:avLst/>
            <a:gdLst>
              <a:gd name="T0" fmla="*/ 0 w 46"/>
              <a:gd name="T1" fmla="*/ 0 h 1187"/>
              <a:gd name="T2" fmla="*/ 28 w 46"/>
              <a:gd name="T3" fmla="*/ 18 h 1187"/>
              <a:gd name="T4" fmla="*/ 28 w 46"/>
              <a:gd name="T5" fmla="*/ 572 h 1187"/>
              <a:gd name="T6" fmla="*/ 46 w 46"/>
              <a:gd name="T7" fmla="*/ 594 h 1187"/>
              <a:gd name="T8" fmla="*/ 28 w 46"/>
              <a:gd name="T9" fmla="*/ 616 h 1187"/>
              <a:gd name="T10" fmla="*/ 28 w 46"/>
              <a:gd name="T11" fmla="*/ 1169 h 1187"/>
              <a:gd name="T12" fmla="*/ 0 w 46"/>
              <a:gd name="T13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187">
                <a:moveTo>
                  <a:pt x="0" y="0"/>
                </a:moveTo>
                <a:cubicBezTo>
                  <a:pt x="0" y="0"/>
                  <a:pt x="28" y="2"/>
                  <a:pt x="28" y="18"/>
                </a:cubicBezTo>
                <a:cubicBezTo>
                  <a:pt x="28" y="35"/>
                  <a:pt x="28" y="559"/>
                  <a:pt x="28" y="572"/>
                </a:cubicBezTo>
                <a:cubicBezTo>
                  <a:pt x="28" y="584"/>
                  <a:pt x="46" y="594"/>
                  <a:pt x="46" y="594"/>
                </a:cubicBezTo>
                <a:cubicBezTo>
                  <a:pt x="46" y="594"/>
                  <a:pt x="28" y="603"/>
                  <a:pt x="28" y="616"/>
                </a:cubicBezTo>
                <a:cubicBezTo>
                  <a:pt x="28" y="628"/>
                  <a:pt x="28" y="1153"/>
                  <a:pt x="28" y="1169"/>
                </a:cubicBezTo>
                <a:cubicBezTo>
                  <a:pt x="28" y="1185"/>
                  <a:pt x="0" y="1187"/>
                  <a:pt x="0" y="1187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3462338" y="4486275"/>
            <a:ext cx="1384300" cy="247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V="1">
            <a:off x="3659188" y="4951413"/>
            <a:ext cx="274638" cy="39846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1987550" y="3055938"/>
            <a:ext cx="149225" cy="481012"/>
          </a:xfrm>
          <a:custGeom>
            <a:avLst/>
            <a:gdLst>
              <a:gd name="T0" fmla="*/ 47 w 47"/>
              <a:gd name="T1" fmla="*/ 0 h 152"/>
              <a:gd name="T2" fmla="*/ 19 w 47"/>
              <a:gd name="T3" fmla="*/ 19 h 152"/>
              <a:gd name="T4" fmla="*/ 19 w 47"/>
              <a:gd name="T5" fmla="*/ 54 h 152"/>
              <a:gd name="T6" fmla="*/ 0 w 47"/>
              <a:gd name="T7" fmla="*/ 76 h 152"/>
              <a:gd name="T8" fmla="*/ 19 w 47"/>
              <a:gd name="T9" fmla="*/ 98 h 152"/>
              <a:gd name="T10" fmla="*/ 19 w 47"/>
              <a:gd name="T11" fmla="*/ 134 h 152"/>
              <a:gd name="T12" fmla="*/ 47 w 47"/>
              <a:gd name="T13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152">
                <a:moveTo>
                  <a:pt x="47" y="0"/>
                </a:moveTo>
                <a:cubicBezTo>
                  <a:pt x="47" y="0"/>
                  <a:pt x="19" y="2"/>
                  <a:pt x="19" y="19"/>
                </a:cubicBezTo>
                <a:cubicBezTo>
                  <a:pt x="19" y="35"/>
                  <a:pt x="19" y="42"/>
                  <a:pt x="19" y="54"/>
                </a:cubicBezTo>
                <a:cubicBezTo>
                  <a:pt x="19" y="67"/>
                  <a:pt x="0" y="76"/>
                  <a:pt x="0" y="76"/>
                </a:cubicBezTo>
                <a:cubicBezTo>
                  <a:pt x="0" y="76"/>
                  <a:pt x="19" y="86"/>
                  <a:pt x="19" y="98"/>
                </a:cubicBezTo>
                <a:cubicBezTo>
                  <a:pt x="19" y="111"/>
                  <a:pt x="19" y="118"/>
                  <a:pt x="19" y="134"/>
                </a:cubicBezTo>
                <a:cubicBezTo>
                  <a:pt x="19" y="150"/>
                  <a:pt x="47" y="152"/>
                  <a:pt x="47" y="152"/>
                </a:cubicBez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2678113" y="635000"/>
            <a:ext cx="19939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2697163" y="1952625"/>
            <a:ext cx="9302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H="1" flipV="1">
            <a:off x="2854325" y="3179763"/>
            <a:ext cx="639763" cy="539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H="1">
            <a:off x="2089150" y="4164013"/>
            <a:ext cx="270986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2586038" y="1417638"/>
            <a:ext cx="19145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3348038" y="2670175"/>
            <a:ext cx="788988" cy="984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V="1">
            <a:off x="2987675" y="3316288"/>
            <a:ext cx="1633538" cy="1000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 flipV="1">
            <a:off x="2854325" y="3432175"/>
            <a:ext cx="2052638" cy="247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2136775" y="1173163"/>
            <a:ext cx="258286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4535488" y="388938"/>
            <a:ext cx="215900" cy="1111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4491038" y="1220788"/>
            <a:ext cx="149225" cy="812800"/>
          </a:xfrm>
          <a:custGeom>
            <a:avLst/>
            <a:gdLst>
              <a:gd name="T0" fmla="*/ 47 w 47"/>
              <a:gd name="T1" fmla="*/ 0 h 257"/>
              <a:gd name="T2" fmla="*/ 19 w 47"/>
              <a:gd name="T3" fmla="*/ 19 h 257"/>
              <a:gd name="T4" fmla="*/ 19 w 47"/>
              <a:gd name="T5" fmla="*/ 40 h 257"/>
              <a:gd name="T6" fmla="*/ 0 w 47"/>
              <a:gd name="T7" fmla="*/ 62 h 257"/>
              <a:gd name="T8" fmla="*/ 19 w 47"/>
              <a:gd name="T9" fmla="*/ 84 h 257"/>
              <a:gd name="T10" fmla="*/ 19 w 47"/>
              <a:gd name="T11" fmla="*/ 238 h 257"/>
              <a:gd name="T12" fmla="*/ 47 w 47"/>
              <a:gd name="T13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257">
                <a:moveTo>
                  <a:pt x="47" y="0"/>
                </a:moveTo>
                <a:cubicBezTo>
                  <a:pt x="47" y="0"/>
                  <a:pt x="19" y="3"/>
                  <a:pt x="19" y="19"/>
                </a:cubicBezTo>
                <a:cubicBezTo>
                  <a:pt x="19" y="35"/>
                  <a:pt x="19" y="27"/>
                  <a:pt x="19" y="40"/>
                </a:cubicBezTo>
                <a:cubicBezTo>
                  <a:pt x="19" y="52"/>
                  <a:pt x="0" y="62"/>
                  <a:pt x="0" y="62"/>
                </a:cubicBezTo>
                <a:cubicBezTo>
                  <a:pt x="0" y="62"/>
                  <a:pt x="19" y="71"/>
                  <a:pt x="19" y="84"/>
                </a:cubicBezTo>
                <a:cubicBezTo>
                  <a:pt x="19" y="97"/>
                  <a:pt x="19" y="222"/>
                  <a:pt x="19" y="238"/>
                </a:cubicBezTo>
                <a:cubicBezTo>
                  <a:pt x="19" y="254"/>
                  <a:pt x="47" y="257"/>
                  <a:pt x="47" y="257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6" name="Freeform 43"/>
          <p:cNvSpPr>
            <a:spLocks/>
          </p:cNvSpPr>
          <p:nvPr/>
        </p:nvSpPr>
        <p:spPr bwMode="auto">
          <a:xfrm>
            <a:off x="4751388" y="303213"/>
            <a:ext cx="146050" cy="825500"/>
          </a:xfrm>
          <a:custGeom>
            <a:avLst/>
            <a:gdLst>
              <a:gd name="T0" fmla="*/ 46 w 46"/>
              <a:gd name="T1" fmla="*/ 0 h 261"/>
              <a:gd name="T2" fmla="*/ 18 w 46"/>
              <a:gd name="T3" fmla="*/ 19 h 261"/>
              <a:gd name="T4" fmla="*/ 18 w 46"/>
              <a:gd name="T5" fmla="*/ 40 h 261"/>
              <a:gd name="T6" fmla="*/ 0 w 46"/>
              <a:gd name="T7" fmla="*/ 62 h 261"/>
              <a:gd name="T8" fmla="*/ 18 w 46"/>
              <a:gd name="T9" fmla="*/ 84 h 261"/>
              <a:gd name="T10" fmla="*/ 18 w 46"/>
              <a:gd name="T11" fmla="*/ 242 h 261"/>
              <a:gd name="T12" fmla="*/ 46 w 46"/>
              <a:gd name="T13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261">
                <a:moveTo>
                  <a:pt x="46" y="0"/>
                </a:moveTo>
                <a:cubicBezTo>
                  <a:pt x="46" y="0"/>
                  <a:pt x="18" y="3"/>
                  <a:pt x="18" y="19"/>
                </a:cubicBezTo>
                <a:cubicBezTo>
                  <a:pt x="18" y="35"/>
                  <a:pt x="18" y="27"/>
                  <a:pt x="18" y="40"/>
                </a:cubicBezTo>
                <a:cubicBezTo>
                  <a:pt x="18" y="53"/>
                  <a:pt x="0" y="62"/>
                  <a:pt x="0" y="62"/>
                </a:cubicBezTo>
                <a:cubicBezTo>
                  <a:pt x="0" y="62"/>
                  <a:pt x="18" y="71"/>
                  <a:pt x="18" y="84"/>
                </a:cubicBezTo>
                <a:cubicBezTo>
                  <a:pt x="18" y="97"/>
                  <a:pt x="18" y="226"/>
                  <a:pt x="18" y="242"/>
                </a:cubicBezTo>
                <a:cubicBezTo>
                  <a:pt x="18" y="258"/>
                  <a:pt x="46" y="261"/>
                  <a:pt x="46" y="261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3659188" y="5349875"/>
            <a:ext cx="608013" cy="349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3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Roots rely on sugar produced by photosynthesis in the shoot system</a:t>
            </a:r>
          </a:p>
          <a:p>
            <a:r>
              <a:rPr lang="en-US" altLang="en-US" dirty="0"/>
              <a:t>Shoots rely on water and minerals absorbed by the root system</a:t>
            </a:r>
          </a:p>
          <a:p>
            <a:r>
              <a:rPr lang="en-US" altLang="en-US" dirty="0"/>
              <a:t>The root system and the shoot system are connected by vascular tissue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Roots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</a:t>
            </a:r>
            <a:r>
              <a:rPr lang="en-US" altLang="en-US" b="1"/>
              <a:t>root </a:t>
            </a:r>
            <a:r>
              <a:rPr lang="en-US" altLang="en-US"/>
              <a:t>is an organ with important functions</a:t>
            </a:r>
          </a:p>
          <a:p>
            <a:pPr lvl="1"/>
            <a:r>
              <a:rPr lang="en-US" altLang="en-US"/>
              <a:t>Anchoring the plant</a:t>
            </a:r>
          </a:p>
          <a:p>
            <a:pPr lvl="1"/>
            <a:r>
              <a:rPr lang="en-US" altLang="en-US"/>
              <a:t>Absorbing minerals and water</a:t>
            </a:r>
          </a:p>
          <a:p>
            <a:pPr lvl="1"/>
            <a:r>
              <a:rPr lang="en-US" altLang="en-US"/>
              <a:t>Storing carbohydrates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7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Tall, erect plants with large shoot masses have a taproot system, which consists of</a:t>
            </a:r>
          </a:p>
          <a:p>
            <a:pPr lvl="1"/>
            <a:r>
              <a:rPr lang="en-US" altLang="en-US" dirty="0"/>
              <a:t>A </a:t>
            </a:r>
            <a:r>
              <a:rPr lang="en-US" altLang="en-US" b="1" dirty="0"/>
              <a:t>taproot</a:t>
            </a:r>
            <a:r>
              <a:rPr lang="en-US" altLang="en-US" dirty="0"/>
              <a:t>, the main vertical root</a:t>
            </a:r>
          </a:p>
          <a:p>
            <a:pPr lvl="1"/>
            <a:r>
              <a:rPr lang="en-US" altLang="en-US" b="1" dirty="0"/>
              <a:t>Lateral roots</a:t>
            </a:r>
            <a:r>
              <a:rPr lang="en-US" altLang="en-US" dirty="0"/>
              <a:t> branching off the taproot</a:t>
            </a:r>
          </a:p>
          <a:p>
            <a:r>
              <a:rPr lang="en-US" altLang="en-US" dirty="0"/>
              <a:t>Small or trailing plants have a fibrous root system, which consists of</a:t>
            </a:r>
          </a:p>
          <a:p>
            <a:pPr lvl="1"/>
            <a:r>
              <a:rPr lang="en-US" altLang="en-US" dirty="0"/>
              <a:t>Adventitious roots that arise from stems</a:t>
            </a:r>
          </a:p>
          <a:p>
            <a:pPr lvl="1"/>
            <a:r>
              <a:rPr lang="en-US" altLang="en-US" dirty="0"/>
              <a:t>Lateral roots that arise from the adventitious roots and form their own lateral roots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7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most plants, absorption of water and minerals occurs through the </a:t>
            </a:r>
            <a:r>
              <a:rPr lang="en-US" altLang="en-US" b="1"/>
              <a:t>root hairs</a:t>
            </a:r>
            <a:r>
              <a:rPr lang="en-US" altLang="en-US"/>
              <a:t>, thin extensions of epidermal cells that increase surface area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37244"/>
            <a:ext cx="2043112" cy="3124988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6413" y="5935663"/>
            <a:ext cx="5648325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z="1200" kern="0">
                <a:latin typeface="Arial" charset="0"/>
              </a:rPr>
              <a:t>Figure 28.4</a:t>
            </a:r>
            <a:endParaRPr lang="en-US" sz="1200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5246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1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1.xml><?xml version="1.0" encoding="utf-8"?>
<a:theme xmlns:a="http://schemas.openxmlformats.org/drawingml/2006/main" name="1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2.xml><?xml version="1.0" encoding="utf-8"?>
<a:theme xmlns:a="http://schemas.openxmlformats.org/drawingml/2006/main" name="1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3.xml><?xml version="1.0" encoding="utf-8"?>
<a:theme xmlns:a="http://schemas.openxmlformats.org/drawingml/2006/main" name="1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4.xml><?xml version="1.0" encoding="utf-8"?>
<a:theme xmlns:a="http://schemas.openxmlformats.org/drawingml/2006/main" name="1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5.xml><?xml version="1.0" encoding="utf-8"?>
<a:theme xmlns:a="http://schemas.openxmlformats.org/drawingml/2006/main" name="1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6.xml><?xml version="1.0" encoding="utf-8"?>
<a:theme xmlns:a="http://schemas.openxmlformats.org/drawingml/2006/main" name="1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7.xml><?xml version="1.0" encoding="utf-8"?>
<a:theme xmlns:a="http://schemas.openxmlformats.org/drawingml/2006/main" name="1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8.xml><?xml version="1.0" encoding="utf-8"?>
<a:theme xmlns:a="http://schemas.openxmlformats.org/drawingml/2006/main" name="1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9.xml><?xml version="1.0" encoding="utf-8"?>
<a:theme xmlns:a="http://schemas.openxmlformats.org/drawingml/2006/main" name="1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0.xml><?xml version="1.0" encoding="utf-8"?>
<a:theme xmlns:a="http://schemas.openxmlformats.org/drawingml/2006/main" name="1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1.xml><?xml version="1.0" encoding="utf-8"?>
<a:theme xmlns:a="http://schemas.openxmlformats.org/drawingml/2006/main" name="1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2.xml><?xml version="1.0" encoding="utf-8"?>
<a:theme xmlns:a="http://schemas.openxmlformats.org/drawingml/2006/main" name="1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3.xml><?xml version="1.0" encoding="utf-8"?>
<a:theme xmlns:a="http://schemas.openxmlformats.org/drawingml/2006/main" name="1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4.xml><?xml version="1.0" encoding="utf-8"?>
<a:theme xmlns:a="http://schemas.openxmlformats.org/drawingml/2006/main" name="1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5.xml><?xml version="1.0" encoding="utf-8"?>
<a:theme xmlns:a="http://schemas.openxmlformats.org/drawingml/2006/main" name="1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6.xml><?xml version="1.0" encoding="utf-8"?>
<a:theme xmlns:a="http://schemas.openxmlformats.org/drawingml/2006/main" name="1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7.xml><?xml version="1.0" encoding="utf-8"?>
<a:theme xmlns:a="http://schemas.openxmlformats.org/drawingml/2006/main" name="1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8.xml><?xml version="1.0" encoding="utf-8"?>
<a:theme xmlns:a="http://schemas.openxmlformats.org/drawingml/2006/main" name="1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9.xml><?xml version="1.0" encoding="utf-8"?>
<a:theme xmlns:a="http://schemas.openxmlformats.org/drawingml/2006/main" name="1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0.xml><?xml version="1.0" encoding="utf-8"?>
<a:theme xmlns:a="http://schemas.openxmlformats.org/drawingml/2006/main" name="1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4318</TotalTime>
  <Words>1611</Words>
  <Application>Microsoft Office PowerPoint</Application>
  <PresentationFormat>On-screen Show (4:3)</PresentationFormat>
  <Paragraphs>293</Paragraphs>
  <Slides>35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190</vt:i4>
      </vt:variant>
      <vt:variant>
        <vt:lpstr>Slide Titles</vt:lpstr>
      </vt:variant>
      <vt:variant>
        <vt:i4>35</vt:i4>
      </vt:variant>
    </vt:vector>
  </HeadingPairs>
  <TitlesOfParts>
    <vt:vector size="233" baseType="lpstr">
      <vt:lpstr>ＭＳ Ｐゴシック</vt:lpstr>
      <vt:lpstr>Arial</vt:lpstr>
      <vt:lpstr>Symbol</vt:lpstr>
      <vt:lpstr>Tahoma</vt:lpstr>
      <vt:lpstr>Times</vt:lpstr>
      <vt:lpstr>Times New Roman</vt:lpstr>
      <vt:lpstr>Wingdings</vt:lpstr>
      <vt:lpstr>ヒラギノ角ゴ Pro W3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169_Blank</vt:lpstr>
      <vt:lpstr>170_Blank</vt:lpstr>
      <vt:lpstr>171_Blank</vt:lpstr>
      <vt:lpstr>172_Blank</vt:lpstr>
      <vt:lpstr>173_Blank</vt:lpstr>
      <vt:lpstr>174_Blank</vt:lpstr>
      <vt:lpstr>175_Blank</vt:lpstr>
      <vt:lpstr>176_Blank</vt:lpstr>
      <vt:lpstr>177_Blank</vt:lpstr>
      <vt:lpstr>178_Blank</vt:lpstr>
      <vt:lpstr>179_Blank</vt:lpstr>
      <vt:lpstr>180_Blank</vt:lpstr>
      <vt:lpstr>181_Blank</vt:lpstr>
      <vt:lpstr>182_Blank</vt:lpstr>
      <vt:lpstr>183_Blank</vt:lpstr>
      <vt:lpstr>184_Blank</vt:lpstr>
      <vt:lpstr>185_Blank</vt:lpstr>
      <vt:lpstr>186_Blank</vt:lpstr>
      <vt:lpstr>187_Blank</vt:lpstr>
      <vt:lpstr>188_Blank</vt:lpstr>
      <vt:lpstr>189_Blank</vt:lpstr>
      <vt:lpstr>PowerPoint Presentation</vt:lpstr>
      <vt:lpstr>Concept 28.1: Plants have a hierarchical organization consisting of organs, tissues, and cells</vt:lpstr>
      <vt:lpstr>The Three Basic Plant Organs: Roots, Stems, and Leaves</vt:lpstr>
      <vt:lpstr>PowerPoint Presentation</vt:lpstr>
      <vt:lpstr>Figure 28.3</vt:lpstr>
      <vt:lpstr>PowerPoint Presentation</vt:lpstr>
      <vt:lpstr>Roots</vt:lpstr>
      <vt:lpstr>PowerPoint Presentation</vt:lpstr>
      <vt:lpstr>PowerPoint Presentation</vt:lpstr>
      <vt:lpstr>Figure 28.5-1</vt:lpstr>
      <vt:lpstr>Figure 28.5-2</vt:lpstr>
      <vt:lpstr>Stems</vt:lpstr>
      <vt:lpstr>Leaves</vt:lpstr>
      <vt:lpstr>PowerPoint Presentation</vt:lpstr>
      <vt:lpstr>Figure 28.7-1</vt:lpstr>
      <vt:lpstr>Figure 28.7-2</vt:lpstr>
      <vt:lpstr>Figure 28.7-3</vt:lpstr>
      <vt:lpstr>Figure 28.7-4</vt:lpstr>
      <vt:lpstr>Dermal, Vascular, and Ground Tissue Systems</vt:lpstr>
      <vt:lpstr>PowerPoint Presentation</vt:lpstr>
      <vt:lpstr>PowerPoint Presentation</vt:lpstr>
      <vt:lpstr>PowerPoint Presentation</vt:lpstr>
      <vt:lpstr>Concept 28.2: Different meristems generate new cells for primary and secondary growth</vt:lpstr>
      <vt:lpstr>PowerPoint Presentation</vt:lpstr>
      <vt:lpstr>Concept 28.3: Primary growth lengthens roots and shoots</vt:lpstr>
      <vt:lpstr>Primary Growth of Roots</vt:lpstr>
      <vt:lpstr>Figure 28.13</vt:lpstr>
      <vt:lpstr>Video: Root Time Lapse</vt:lpstr>
      <vt:lpstr>Tissue Organization of Leaves</vt:lpstr>
      <vt:lpstr>Figure 28.17-1</vt:lpstr>
      <vt:lpstr>Figure 28.17-2</vt:lpstr>
      <vt:lpstr>Figure 28.17-3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sljavon</cp:lastModifiedBy>
  <cp:revision>622</cp:revision>
  <cp:lastPrinted>2005-03-24T12:52:04Z</cp:lastPrinted>
  <dcterms:created xsi:type="dcterms:W3CDTF">2010-10-31T21:38:30Z</dcterms:created>
  <dcterms:modified xsi:type="dcterms:W3CDTF">2017-02-13T00:57:13Z</dcterms:modified>
</cp:coreProperties>
</file>